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46" r:id="rId2"/>
    <p:sldId id="324" r:id="rId3"/>
    <p:sldId id="325" r:id="rId4"/>
    <p:sldId id="326" r:id="rId5"/>
    <p:sldId id="347" r:id="rId6"/>
    <p:sldId id="349" r:id="rId7"/>
    <p:sldId id="327" r:id="rId8"/>
    <p:sldId id="328" r:id="rId9"/>
    <p:sldId id="341" r:id="rId10"/>
    <p:sldId id="307" r:id="rId11"/>
    <p:sldId id="335" r:id="rId12"/>
    <p:sldId id="352" r:id="rId13"/>
    <p:sldId id="302" r:id="rId14"/>
    <p:sldId id="303" r:id="rId15"/>
    <p:sldId id="301" r:id="rId16"/>
    <p:sldId id="339" r:id="rId17"/>
    <p:sldId id="268" r:id="rId18"/>
    <p:sldId id="343" r:id="rId19"/>
    <p:sldId id="354" r:id="rId20"/>
    <p:sldId id="357" r:id="rId21"/>
    <p:sldId id="355" r:id="rId22"/>
    <p:sldId id="334" r:id="rId23"/>
    <p:sldId id="333" r:id="rId24"/>
    <p:sldId id="332" r:id="rId25"/>
    <p:sldId id="330" r:id="rId26"/>
    <p:sldId id="350" r:id="rId27"/>
    <p:sldId id="351" r:id="rId28"/>
    <p:sldId id="270" r:id="rId29"/>
    <p:sldId id="306" r:id="rId30"/>
    <p:sldId id="336" r:id="rId31"/>
    <p:sldId id="338" r:id="rId32"/>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107" d="100"/>
          <a:sy n="107" d="100"/>
        </p:scale>
        <p:origin x="17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399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07.11.2023</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dirty="0" smtClean="0"/>
          </a:p>
        </p:txBody>
      </p:sp>
    </p:spTree>
    <p:extLst>
      <p:ext uri="{BB962C8B-B14F-4D97-AF65-F5344CB8AC3E}">
        <p14:creationId xmlns:p14="http://schemas.microsoft.com/office/powerpoint/2010/main" val="2123399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649049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smtClean="0"/>
              <a:t>Auf den folgenden zwei Seiten erhalten Sie Informationen zu dem Lenkungsverfahren, welches durchgeführt wird, wenn an einer Schule zu viele Erstwünsche vorliegen und die Plätze nicht ausreichen.</a:t>
            </a:r>
          </a:p>
          <a:p>
            <a:pPr marL="171450" indent="-171450">
              <a:buFontTx/>
              <a:buChar char="-"/>
              <a:defRPr/>
            </a:pPr>
            <a:r>
              <a:rPr lang="de-DE" altLang="de-DE" dirty="0" smtClean="0"/>
              <a:t>Zunächst wird anhand vorher festgelegter Kriterien eine vorrangige Aufnahme geprüft.  Informationen dazu erhalten Sie von der Grundschullehrkraft Ihres Kindes.</a:t>
            </a:r>
          </a:p>
          <a:p>
            <a:pPr marL="171450" indent="-171450">
              <a:buFontTx/>
              <a:buChar char="-"/>
              <a:defRPr/>
            </a:pPr>
            <a:r>
              <a:rPr lang="de-DE" altLang="de-DE" dirty="0" smtClean="0"/>
              <a:t>Unter Beteiligung der Elternvertretungen sowie unter Aufsicht des Staatlichen Schulamts findet anschließend ein schulbezogenes Losverfahren für die noch freien Plätze statt.</a:t>
            </a:r>
          </a:p>
          <a:p>
            <a:pPr marL="171450" indent="-171450">
              <a:buFontTx/>
              <a:buChar char="-"/>
              <a:defRPr/>
            </a:pPr>
            <a:r>
              <a:rPr lang="de-DE" altLang="de-DE" dirty="0" smtClean="0"/>
              <a:t>Bei Kindern, die nicht an der Erstwunschschule aufgenommen werden können, wird die Aufnahme an der Zweitwunschschule nach demselben Verfahren geprüft.</a:t>
            </a:r>
          </a:p>
          <a:p>
            <a:pPr marL="171450" indent="-171450">
              <a:buFontTx/>
              <a:buChar char="-"/>
              <a:defRPr/>
            </a:pPr>
            <a:r>
              <a:rPr lang="de-DE" altLang="de-DE" dirty="0" smtClean="0"/>
              <a:t>In seltenen Ausnahmefällen kommt der Drittwunsch zum Tragen.</a:t>
            </a:r>
          </a:p>
        </p:txBody>
      </p:sp>
    </p:spTree>
    <p:extLst>
      <p:ext uri="{BB962C8B-B14F-4D97-AF65-F5344CB8AC3E}">
        <p14:creationId xmlns:p14="http://schemas.microsoft.com/office/powerpoint/2010/main" val="1781520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de-DE" altLang="de-DE" smtClean="0"/>
              <a:t>In der Regel ist so die Aufnahme an einer der gewünschten Schulen möglich. Sollten Sie keine drei Wünsche angegeben haben, würde die Schulzuweisung gemäß dem gewünschten Bildungsgang an eine Schule mit freien Schulplätzen erfolgen.</a:t>
            </a:r>
          </a:p>
          <a:p>
            <a:pPr marL="171450" indent="-171450">
              <a:buFontTx/>
              <a:buChar char="-"/>
            </a:pPr>
            <a:r>
              <a:rPr lang="de-DE" altLang="de-DE" smtClean="0"/>
              <a:t>Eine Nachrückerliste wird geführt für den Fall, dass nachträglich noch Plätze frei werden.</a:t>
            </a:r>
          </a:p>
          <a:p>
            <a:pPr marL="171450" indent="-171450">
              <a:buFontTx/>
              <a:buChar char="-"/>
            </a:pPr>
            <a:r>
              <a:rPr lang="de-DE" altLang="de-DE" smtClean="0"/>
              <a:t>Private Schulträger oder Schulen in anderen Kreisen bzw. Schulträgerbezirken sind nicht verpflichtet, Ihr Kind aufzunehmen. Bitte bedenken Sie das bei der Schulwahl.</a:t>
            </a:r>
          </a:p>
          <a:p>
            <a:pPr marL="171450" indent="-171450">
              <a:buFontTx/>
              <a:buChar char="-"/>
            </a:pPr>
            <a:r>
              <a:rPr lang="de-DE" altLang="de-DE" smtClean="0"/>
              <a:t>Der Termin zur Versendung der Aufnahmeschreiben wird zentral für alle weiterführenden Schulen in jedem Schuljahr neu festgelegt.</a:t>
            </a:r>
          </a:p>
        </p:txBody>
      </p:sp>
    </p:spTree>
    <p:extLst>
      <p:ext uri="{BB962C8B-B14F-4D97-AF65-F5344CB8AC3E}">
        <p14:creationId xmlns:p14="http://schemas.microsoft.com/office/powerpoint/2010/main" val="12515734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t>Wenn Sie es erhalten, sind Ihre Daten sowie die Ihres Kindes bereits eingetragen; diese sollten Sie genau prüfen und eventuelle Änderungen bzw. Korrekturen angeben.</a:t>
            </a:r>
          </a:p>
          <a:p>
            <a:endParaRPr lang="de-DE" altLang="de-DE" smtClean="0"/>
          </a:p>
        </p:txBody>
      </p:sp>
    </p:spTree>
    <p:extLst>
      <p:ext uri="{BB962C8B-B14F-4D97-AF65-F5344CB8AC3E}">
        <p14:creationId xmlns:p14="http://schemas.microsoft.com/office/powerpoint/2010/main" val="960939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t>Auf dieser Seite finden Sie nun die entsprechenden Felder, die Sie ankreuzen müssen und damit Ihre Wünsche angeben können.</a:t>
            </a:r>
          </a:p>
          <a:p>
            <a:r>
              <a:rPr lang="de-DE" altLang="de-DE" smtClean="0"/>
              <a:t>Wichtig hierbei ist, dass Sie den Bildungsgang für Ihr Kind bestimmen, das heißt, Sie legen fest, ob es nach der Grundschule zunächst mit dem Bildungsgang Hauptschule, Realschule oder Gymnasium beginnt.</a:t>
            </a:r>
          </a:p>
          <a:p>
            <a:r>
              <a:rPr lang="de-DE" altLang="de-DE" smtClean="0"/>
              <a:t>Dazu können Sie eine bevorzugte Schulform angeben sowie drei Wunschschulen angeben; wie bereits vorher gesagt, sollten diese im Bereich des eigenen Schulträgers liegen, da Ihr Kind nur dort ein Recht auf einen Schulplatz hat.</a:t>
            </a:r>
          </a:p>
          <a:p>
            <a:r>
              <a:rPr lang="de-DE" altLang="de-DE" smtClean="0"/>
              <a:t>Zusätzlich geben Sie die gewünschte erste Fremdsprache an; bei Rückfragen dazu wenden Sie sich am besten an die Klassenlehrkraft Ihres Kindes.</a:t>
            </a:r>
          </a:p>
          <a:p>
            <a:endParaRPr lang="de-DE" altLang="de-DE" smtClean="0"/>
          </a:p>
        </p:txBody>
      </p:sp>
    </p:spTree>
    <p:extLst>
      <p:ext uri="{BB962C8B-B14F-4D97-AF65-F5344CB8AC3E}">
        <p14:creationId xmlns:p14="http://schemas.microsoft.com/office/powerpoint/2010/main" val="787505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147CF459-CCC1-4ECC-A1E3-8AFE7A3B76EA}" type="datetime2">
              <a:rPr lang="de-DE" smtClean="0"/>
              <a:t>Dienstag, 7. November 2023</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7FCB54C-5AF2-4BDA-A222-35EF86C30255}" type="datetime2">
              <a:rPr lang="de-DE" smtClean="0"/>
              <a:t>Dienstag, 7. November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7B221F79-0E70-4C16-BB9F-B3010FEB8874}" type="datetime2">
              <a:rPr lang="de-DE" smtClean="0"/>
              <a:t>Dienstag, 7. November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561F59E2-7631-4459-8544-7E07DECCEA8B}" type="datetime2">
              <a:rPr lang="de-DE" smtClean="0"/>
              <a:t>Dienstag, 7. November 2023</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9DE634E1-840D-4A0F-9988-1973EA1BA574}" type="datetime2">
              <a:rPr lang="de-DE" smtClean="0"/>
              <a:t>Dienstag, 7. November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1D8C81A9-E75F-4690-9F12-42F03FC45260}" type="datetime2">
              <a:rPr lang="de-DE" smtClean="0"/>
              <a:t>Dienstag, 7. November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247284E5-F12A-422D-A49F-D6A348E1B5B3}" type="datetime2">
              <a:rPr lang="de-DE" smtClean="0"/>
              <a:t>Dienstag, 7. November 2023</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A24C31A3-D4E7-44EA-8363-86002BECAE54}" type="datetime2">
              <a:rPr lang="de-DE" smtClean="0"/>
              <a:t>Dienstag, 7. November 2023</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7A5798D-B8F4-44AF-BADC-395035B7845B}" type="datetime2">
              <a:rPr lang="de-DE" smtClean="0"/>
              <a:t>Dienstag, 7. November 2023</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033E81A2-8739-410C-8470-9CA50B274A64}" type="datetime2">
              <a:rPr lang="de-DE" smtClean="0"/>
              <a:t>Dienstag, 7. November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A7A7070C-AECE-424C-A0DC-C000FCC3C378}" type="datetime2">
              <a:rPr lang="de-DE" smtClean="0"/>
              <a:t>Dienstag, 7. November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61D3DAE8-504E-4F07-9922-59A04A3FA9FA}" type="datetime2">
              <a:rPr lang="de-DE" smtClean="0"/>
              <a:t>Dienstag, 7. November 2023</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smtClean="0"/>
              <a:t>Hessisches Kultusministerium</a:t>
            </a:r>
            <a:endParaRPr lang="de-DE"/>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ftr="0" dt="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oleObject" Target="../embeddings/oleObject2.bin"/><Relationship Id="rId3" Type="http://schemas.openxmlformats.org/officeDocument/2006/relationships/tags" Target="../tags/tag2.xml"/><Relationship Id="rId7" Type="http://schemas.openxmlformats.org/officeDocument/2006/relationships/tags" Target="../tags/tag6.xml"/><Relationship Id="rId12" Type="http://schemas.openxmlformats.org/officeDocument/2006/relationships/notesSlide" Target="../notesSlides/notesSlide23.xml"/><Relationship Id="rId2" Type="http://schemas.openxmlformats.org/officeDocument/2006/relationships/tags" Target="../tags/tag1.xml"/><Relationship Id="rId1" Type="http://schemas.openxmlformats.org/officeDocument/2006/relationships/vmlDrawing" Target="../drawings/vmlDrawing2.vml"/><Relationship Id="rId6" Type="http://schemas.openxmlformats.org/officeDocument/2006/relationships/tags" Target="../tags/tag5.xml"/><Relationship Id="rId11" Type="http://schemas.openxmlformats.org/officeDocument/2006/relationships/slideLayout" Target="../slideLayouts/slideLayout7.xml"/><Relationship Id="rId5" Type="http://schemas.openxmlformats.org/officeDocument/2006/relationships/tags" Target="../tags/tag4.xml"/><Relationship Id="rId15" Type="http://schemas.openxmlformats.org/officeDocument/2006/relationships/image" Target="../media/image10.png"/><Relationship Id="rId10" Type="http://schemas.openxmlformats.org/officeDocument/2006/relationships/tags" Target="../tags/tag9.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image" Target="../media/image9.emf"/></Relationships>
</file>

<file path=ppt/slides/_rels/slide27.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oleObject" Target="../embeddings/oleObject3.bin"/><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notesSlide" Target="../notesSlides/notesSlide24.xml"/><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tags" Target="../tags/tag14.xml"/><Relationship Id="rId11" Type="http://schemas.openxmlformats.org/officeDocument/2006/relationships/slideLayout" Target="../slideLayouts/slideLayout7.xml"/><Relationship Id="rId5" Type="http://schemas.openxmlformats.org/officeDocument/2006/relationships/tags" Target="../tags/tag13.xml"/><Relationship Id="rId15" Type="http://schemas.openxmlformats.org/officeDocument/2006/relationships/image" Target="../media/image10.png"/><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image" Target="../media/image9.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364902" y="1716623"/>
            <a:ext cx="8928101"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defRPr/>
            </a:pPr>
            <a:r>
              <a:rPr lang="de-DE" altLang="de-DE" sz="4000" b="1" dirty="0" smtClean="0">
                <a:solidFill>
                  <a:schemeClr val="accent6"/>
                </a:solidFill>
                <a:latin typeface="Calibri" pitchFamily="34" charset="0"/>
                <a:cs typeface="Calibri" pitchFamily="34" charset="0"/>
              </a:rPr>
              <a:t>Informationsabend: </a:t>
            </a:r>
            <a:br>
              <a:rPr lang="de-DE" altLang="de-DE" sz="4000" b="1" dirty="0" smtClean="0">
                <a:solidFill>
                  <a:schemeClr val="accent6"/>
                </a:solidFill>
                <a:latin typeface="Calibri" pitchFamily="34" charset="0"/>
                <a:cs typeface="Calibri" pitchFamily="34" charset="0"/>
              </a:rPr>
            </a:br>
            <a:r>
              <a:rPr lang="de-DE" altLang="de-DE" sz="4000" b="1" dirty="0" smtClean="0">
                <a:solidFill>
                  <a:schemeClr val="accent6"/>
                </a:solidFill>
                <a:latin typeface="Calibri" pitchFamily="34" charset="0"/>
                <a:cs typeface="Calibri" pitchFamily="34" charset="0"/>
              </a:rPr>
              <a:t>„ Weiterführende Schulen- </a:t>
            </a:r>
            <a:br>
              <a:rPr lang="de-DE" altLang="de-DE" sz="4000" b="1" dirty="0" smtClean="0">
                <a:solidFill>
                  <a:schemeClr val="accent6"/>
                </a:solidFill>
                <a:latin typeface="Calibri" pitchFamily="34" charset="0"/>
                <a:cs typeface="Calibri" pitchFamily="34" charset="0"/>
              </a:rPr>
            </a:br>
            <a:r>
              <a:rPr lang="de-DE" altLang="de-DE" sz="4000" b="1" dirty="0" smtClean="0">
                <a:solidFill>
                  <a:schemeClr val="accent6"/>
                </a:solidFill>
                <a:latin typeface="Calibri" pitchFamily="34" charset="0"/>
                <a:cs typeface="Calibri" pitchFamily="34" charset="0"/>
              </a:rPr>
              <a:t>Übergang 4 nach 5“ </a:t>
            </a:r>
            <a:br>
              <a:rPr lang="de-DE" altLang="de-DE" sz="4000" b="1" dirty="0" smtClean="0">
                <a:solidFill>
                  <a:schemeClr val="accent6"/>
                </a:solidFill>
                <a:latin typeface="Calibri" pitchFamily="34" charset="0"/>
                <a:cs typeface="Calibri" pitchFamily="34" charset="0"/>
              </a:rPr>
            </a:br>
            <a:endParaRPr lang="de-DE" altLang="de-DE" sz="4000" b="1" dirty="0" smtClean="0">
              <a:solidFill>
                <a:schemeClr val="accent6"/>
              </a:solidFill>
              <a:latin typeface="Calibri" pitchFamily="34" charset="0"/>
              <a:cs typeface="Calibri" pitchFamily="34" charset="0"/>
            </a:endParaRPr>
          </a:p>
        </p:txBody>
      </p:sp>
      <p:sp>
        <p:nvSpPr>
          <p:cNvPr id="7" name="Rectangle 3"/>
          <p:cNvSpPr>
            <a:spLocks noChangeArrowheads="1"/>
          </p:cNvSpPr>
          <p:nvPr/>
        </p:nvSpPr>
        <p:spPr bwMode="auto">
          <a:xfrm>
            <a:off x="898748" y="393827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buFontTx/>
              <a:buNone/>
              <a:defRPr/>
            </a:pPr>
            <a:r>
              <a:rPr lang="de-DE" altLang="de-DE" sz="4000" dirty="0" smtClean="0">
                <a:solidFill>
                  <a:schemeClr val="accent6"/>
                </a:solidFill>
                <a:latin typeface="Calibri" pitchFamily="34" charset="0"/>
                <a:cs typeface="Calibri" pitchFamily="34" charset="0"/>
              </a:rPr>
              <a:t>Herzlich Willkommen</a:t>
            </a:r>
          </a:p>
          <a:p>
            <a:pPr algn="ctr" eaLnBrk="1" hangingPunct="1">
              <a:buFontTx/>
              <a:buNone/>
              <a:defRPr/>
            </a:pPr>
            <a:endParaRPr lang="de-DE" altLang="de-DE" sz="4000" dirty="0">
              <a:solidFill>
                <a:schemeClr val="accent6"/>
              </a:solidFill>
              <a:latin typeface="Calibri" pitchFamily="34" charset="0"/>
              <a:cs typeface="Calibri" pitchFamily="34" charset="0"/>
            </a:endParaRPr>
          </a:p>
        </p:txBody>
      </p:sp>
      <p:sp>
        <p:nvSpPr>
          <p:cNvPr id="2" name="Textfeld 1"/>
          <p:cNvSpPr txBox="1"/>
          <p:nvPr/>
        </p:nvSpPr>
        <p:spPr>
          <a:xfrm>
            <a:off x="8604250" y="6261055"/>
            <a:ext cx="288230" cy="461665"/>
          </a:xfrm>
          <a:prstGeom prst="rect">
            <a:avLst/>
          </a:prstGeom>
          <a:solidFill>
            <a:schemeClr val="bg1"/>
          </a:solidFill>
        </p:spPr>
        <p:txBody>
          <a:bodyPr wrap="square" rtlCol="0">
            <a:spAutoFit/>
          </a:bodyPr>
          <a:lstStyle/>
          <a:p>
            <a:endParaRPr lang="de-DE"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9" name="Objekt 8"/>
          <p:cNvGraphicFramePr>
            <a:graphicFrameLocks noChangeAspect="1"/>
          </p:cNvGraphicFramePr>
          <p:nvPr>
            <p:extLst>
              <p:ext uri="{D42A27DB-BD31-4B8C-83A1-F6EECF244321}">
                <p14:modId xmlns:p14="http://schemas.microsoft.com/office/powerpoint/2010/main" val="1587187729"/>
              </p:ext>
            </p:extLst>
          </p:nvPr>
        </p:nvGraphicFramePr>
        <p:xfrm>
          <a:off x="7318621" y="4035216"/>
          <a:ext cx="952500" cy="676275"/>
        </p:xfrm>
        <a:graphic>
          <a:graphicData uri="http://schemas.openxmlformats.org/presentationml/2006/ole">
            <mc:AlternateContent xmlns:mc="http://schemas.openxmlformats.org/markup-compatibility/2006">
              <mc:Choice xmlns:v="urn:schemas-microsoft-com:vml" Requires="v">
                <p:oleObj spid="_x0000_s3085" name="Bitmap-Bild" r:id="rId4" imgW="1714739" imgH="1019048" progId="Paint.Picture">
                  <p:embed/>
                </p:oleObj>
              </mc:Choice>
              <mc:Fallback>
                <p:oleObj name="Bitmap-Bild" r:id="rId4" imgW="1714739" imgH="1019048" progId="Paint.Picture">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8621" y="4035216"/>
                        <a:ext cx="952500" cy="67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 name="Grafik 12" descr="logo1000x250i"/>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09923" y="3242777"/>
            <a:ext cx="1738442" cy="542418"/>
          </a:xfrm>
          <a:prstGeom prst="rect">
            <a:avLst/>
          </a:prstGeom>
          <a:noFill/>
          <a:ln>
            <a:noFill/>
          </a:ln>
        </p:spPr>
      </p:pic>
      <p:pic>
        <p:nvPicPr>
          <p:cNvPr id="17" name="Grafik 16"/>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65134" y="2385727"/>
            <a:ext cx="746793" cy="648072"/>
          </a:xfrm>
          <a:prstGeom prst="rect">
            <a:avLst/>
          </a:prstGeom>
          <a:noFill/>
          <a:ln>
            <a:noFill/>
          </a:ln>
        </p:spPr>
      </p:pic>
      <p:sp>
        <p:nvSpPr>
          <p:cNvPr id="20" name="Rechteck 19"/>
          <p:cNvSpPr/>
          <p:nvPr/>
        </p:nvSpPr>
        <p:spPr>
          <a:xfrm>
            <a:off x="7148816" y="2160367"/>
            <a:ext cx="1499128" cy="230832"/>
          </a:xfrm>
          <a:prstGeom prst="rect">
            <a:avLst/>
          </a:prstGeom>
        </p:spPr>
        <p:txBody>
          <a:bodyPr wrap="none">
            <a:spAutoFit/>
          </a:bodyPr>
          <a:lstStyle/>
          <a:p>
            <a:r>
              <a:rPr lang="de-DE" sz="900" dirty="0" smtClean="0">
                <a:latin typeface="Arial" panose="020B0604020202020204" pitchFamily="34" charset="0"/>
                <a:ea typeface="Times New Roman" panose="02020603050405020304" pitchFamily="18" charset="0"/>
                <a:cs typeface="Times New Roman" panose="02020603050405020304" pitchFamily="18" charset="0"/>
              </a:rPr>
              <a:t>Grundschule </a:t>
            </a:r>
            <a:r>
              <a:rPr lang="de-DE" sz="900" dirty="0">
                <a:latin typeface="Arial" panose="020B0604020202020204" pitchFamily="34" charset="0"/>
                <a:ea typeface="Times New Roman" panose="02020603050405020304" pitchFamily="18" charset="0"/>
                <a:cs typeface="Times New Roman" panose="02020603050405020304" pitchFamily="18" charset="0"/>
              </a:rPr>
              <a:t>Hasengrund</a:t>
            </a:r>
            <a:endParaRPr lang="de-DE" sz="900" dirty="0"/>
          </a:p>
        </p:txBody>
      </p:sp>
    </p:spTree>
    <p:extLst>
      <p:ext uri="{BB962C8B-B14F-4D97-AF65-F5344CB8AC3E}">
        <p14:creationId xmlns:p14="http://schemas.microsoft.com/office/powerpoint/2010/main" val="1826418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22300" y="1160463"/>
            <a:ext cx="7594600" cy="5216525"/>
            <a:chOff x="634477" y="1091779"/>
            <a:chExt cx="7595090" cy="5216946"/>
          </a:xfrm>
        </p:grpSpPr>
        <p:sp>
          <p:nvSpPr>
            <p:cNvPr id="10" name="Rechteck 9"/>
            <p:cNvSpPr/>
            <p:nvPr/>
          </p:nvSpPr>
          <p:spPr>
            <a:xfrm>
              <a:off x="2601517" y="1200085"/>
              <a:ext cx="2217937" cy="574374"/>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8" y="1663325"/>
              <a:ext cx="1808619" cy="531856"/>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smtClean="0">
                  <a:solidFill>
                    <a:schemeClr val="bg1"/>
                  </a:solidFill>
                </a:rPr>
                <a:t>Hauptschul-abschluss</a:t>
              </a:r>
              <a:endParaRPr lang="de-DE" sz="2000" dirty="0">
                <a:solidFill>
                  <a:schemeClr val="bg1"/>
                </a:solidFill>
              </a:endParaRP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205236"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smtClean="0"/>
                <a:t>Realschulbildungs-gang</a:t>
              </a:r>
              <a:endParaRPr lang="de-DE" sz="1800" dirty="0"/>
            </a:p>
          </p:txBody>
        </p:sp>
        <p:sp>
          <p:nvSpPr>
            <p:cNvPr id="77" name="Rechteck 76"/>
            <p:cNvSpPr/>
            <p:nvPr/>
          </p:nvSpPr>
          <p:spPr bwMode="auto">
            <a:xfrm>
              <a:off x="5519530" y="5446643"/>
              <a:ext cx="180385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smtClean="0"/>
                <a:t>Hauptschul-bildungsgang</a:t>
              </a:r>
              <a:endParaRPr lang="de-DE" sz="1800" dirty="0"/>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1" name="Rechteck 80"/>
            <p:cNvSpPr/>
            <p:nvPr/>
          </p:nvSpPr>
          <p:spPr bwMode="auto">
            <a:xfrm>
              <a:off x="5972920" y="2261551"/>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6426521" y="2256834"/>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6869785" y="2265809"/>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365854" y="1848209"/>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3936318" y="1848209"/>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504242" y="1848209"/>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4213" y="981075"/>
            <a:ext cx="8229600" cy="476250"/>
          </a:xfrm>
        </p:spPr>
        <p:txBody>
          <a:bodyPr/>
          <a:lstStyle/>
          <a:p>
            <a:pPr eaLnBrk="1" hangingPunct="1"/>
            <a:r>
              <a:rPr lang="de-DE" altLang="de-DE" sz="3300" dirty="0" smtClean="0">
                <a:latin typeface="Calibri" panose="020F0502020204030204" pitchFamily="34" charset="0"/>
                <a:cs typeface="Calibri" panose="020F0502020204030204" pitchFamily="34" charset="0"/>
              </a:rPr>
              <a:t>Vorstellung der Schulformen </a:t>
            </a:r>
          </a:p>
        </p:txBody>
      </p:sp>
      <p:sp>
        <p:nvSpPr>
          <p:cNvPr id="5123" name="Rectangle 3"/>
          <p:cNvSpPr>
            <a:spLocks noGrp="1" noChangeArrowheads="1"/>
          </p:cNvSpPr>
          <p:nvPr>
            <p:ph type="body" idx="1"/>
          </p:nvPr>
        </p:nvSpPr>
        <p:spPr>
          <a:xfrm>
            <a:off x="914400" y="1746251"/>
            <a:ext cx="7999413" cy="4059014"/>
          </a:xfrm>
        </p:spPr>
        <p:txBody>
          <a:bodyPr/>
          <a:lstStyle/>
          <a:p>
            <a:pPr eaLnBrk="1" hangingPunct="1">
              <a:lnSpc>
                <a:spcPct val="80000"/>
              </a:lnSpc>
              <a:defRPr/>
            </a:pPr>
            <a:endParaRPr lang="de-DE" altLang="de-DE" sz="2400" dirty="0" smtClean="0">
              <a:solidFill>
                <a:schemeClr val="accent6"/>
              </a:solidFill>
              <a:latin typeface="Calibri" pitchFamily="34" charset="0"/>
              <a:cs typeface="Calibri" pitchFamily="34" charset="0"/>
            </a:endParaRPr>
          </a:p>
          <a:p>
            <a:pPr marL="457200" indent="-457200" eaLnBrk="1" hangingPunct="1">
              <a:lnSpc>
                <a:spcPct val="80000"/>
              </a:lnSpc>
              <a:buFont typeface="Calibri" panose="020F0502020204030204" pitchFamily="34" charset="0"/>
              <a:buChar char="→"/>
              <a:defRPr/>
            </a:pPr>
            <a:r>
              <a:rPr lang="de-DE" altLang="de-DE" sz="2800" b="1" dirty="0" smtClean="0">
                <a:solidFill>
                  <a:schemeClr val="accent6"/>
                </a:solidFill>
                <a:latin typeface="Calibri" pitchFamily="34" charset="0"/>
                <a:cs typeface="Calibri" pitchFamily="34" charset="0"/>
              </a:rPr>
              <a:t>Integrierte und kooperative Gesamtschule</a:t>
            </a:r>
          </a:p>
          <a:p>
            <a:pPr eaLnBrk="1" hangingPunct="1">
              <a:lnSpc>
                <a:spcPct val="80000"/>
              </a:lnSpc>
              <a:defRPr/>
            </a:pPr>
            <a:r>
              <a:rPr lang="de-DE" altLang="de-DE" sz="2400" dirty="0" smtClean="0">
                <a:solidFill>
                  <a:schemeClr val="accent6"/>
                </a:solidFill>
                <a:latin typeface="Calibri" pitchFamily="34" charset="0"/>
                <a:cs typeface="Calibri" pitchFamily="34" charset="0"/>
              </a:rPr>
              <a:t>       Herr Krämer, Schulleiter der Sophie – Opel- Schule</a:t>
            </a:r>
          </a:p>
          <a:p>
            <a:pPr eaLnBrk="1" hangingPunct="1">
              <a:lnSpc>
                <a:spcPct val="80000"/>
              </a:lnSpc>
              <a:defRPr/>
            </a:pPr>
            <a:endParaRPr lang="de-DE" altLang="de-DE" sz="1200" dirty="0" smtClean="0">
              <a:solidFill>
                <a:schemeClr val="accent6"/>
              </a:solidFill>
              <a:latin typeface="Calibri" pitchFamily="34" charset="0"/>
              <a:cs typeface="Calibri" pitchFamily="34" charset="0"/>
            </a:endParaRPr>
          </a:p>
          <a:p>
            <a:pPr eaLnBrk="1" hangingPunct="1">
              <a:lnSpc>
                <a:spcPct val="80000"/>
              </a:lnSpc>
              <a:defRPr/>
            </a:pPr>
            <a:endParaRPr lang="de-DE" altLang="de-DE" sz="1200" dirty="0" smtClean="0">
              <a:solidFill>
                <a:schemeClr val="accent6"/>
              </a:solidFill>
              <a:latin typeface="Calibri" pitchFamily="34" charset="0"/>
              <a:cs typeface="Calibri" pitchFamily="34" charset="0"/>
            </a:endParaRPr>
          </a:p>
          <a:p>
            <a:pPr eaLnBrk="1" hangingPunct="1">
              <a:lnSpc>
                <a:spcPct val="80000"/>
              </a:lnSpc>
              <a:defRPr/>
            </a:pPr>
            <a:endParaRPr lang="de-DE" altLang="de-DE" sz="1200" dirty="0" smtClean="0">
              <a:solidFill>
                <a:schemeClr val="accent6"/>
              </a:solidFill>
              <a:latin typeface="Calibri" pitchFamily="34" charset="0"/>
              <a:cs typeface="Calibri" pitchFamily="34" charset="0"/>
            </a:endParaRPr>
          </a:p>
          <a:p>
            <a:pPr eaLnBrk="1" hangingPunct="1">
              <a:lnSpc>
                <a:spcPct val="80000"/>
              </a:lnSpc>
              <a:defRPr/>
            </a:pPr>
            <a:endParaRPr lang="de-DE" altLang="de-DE" sz="1200" dirty="0">
              <a:solidFill>
                <a:schemeClr val="accent6"/>
              </a:solidFill>
              <a:latin typeface="Calibri" pitchFamily="34" charset="0"/>
              <a:cs typeface="Calibri" pitchFamily="34" charset="0"/>
            </a:endParaRPr>
          </a:p>
          <a:p>
            <a:pPr eaLnBrk="1" hangingPunct="1">
              <a:lnSpc>
                <a:spcPct val="80000"/>
              </a:lnSpc>
              <a:defRPr/>
            </a:pPr>
            <a:endParaRPr lang="de-DE" altLang="de-DE" sz="1200" dirty="0" smtClean="0">
              <a:solidFill>
                <a:schemeClr val="accent6"/>
              </a:solidFill>
              <a:latin typeface="Calibri" pitchFamily="34" charset="0"/>
              <a:cs typeface="Calibri" pitchFamily="34" charset="0"/>
            </a:endParaRPr>
          </a:p>
          <a:p>
            <a:pPr marL="457200" indent="-457200" eaLnBrk="1" hangingPunct="1">
              <a:lnSpc>
                <a:spcPct val="80000"/>
              </a:lnSpc>
              <a:buFont typeface="Calibri" panose="020F0502020204030204" pitchFamily="34" charset="0"/>
              <a:buChar char="→"/>
              <a:defRPr/>
            </a:pPr>
            <a:r>
              <a:rPr lang="de-DE" altLang="de-DE" sz="2800" b="1" dirty="0" smtClean="0">
                <a:solidFill>
                  <a:schemeClr val="accent6"/>
                </a:solidFill>
                <a:latin typeface="Calibri" pitchFamily="34" charset="0"/>
                <a:cs typeface="Calibri" pitchFamily="34" charset="0"/>
              </a:rPr>
              <a:t>Gymnasium</a:t>
            </a:r>
          </a:p>
          <a:p>
            <a:pPr eaLnBrk="1" hangingPunct="1">
              <a:lnSpc>
                <a:spcPct val="80000"/>
              </a:lnSpc>
              <a:defRPr/>
            </a:pPr>
            <a:r>
              <a:rPr lang="de-DE" altLang="de-DE" sz="2400" dirty="0" smtClean="0">
                <a:solidFill>
                  <a:schemeClr val="accent6"/>
                </a:solidFill>
                <a:latin typeface="Calibri" pitchFamily="34" charset="0"/>
                <a:cs typeface="Calibri" pitchFamily="34" charset="0"/>
              </a:rPr>
              <a:t>       Herr Rhein, Schulleiter des Max-Planck- Gymnasiums</a:t>
            </a:r>
          </a:p>
        </p:txBody>
      </p:sp>
    </p:spTree>
    <p:extLst>
      <p:ext uri="{BB962C8B-B14F-4D97-AF65-F5344CB8AC3E}">
        <p14:creationId xmlns:p14="http://schemas.microsoft.com/office/powerpoint/2010/main" val="847508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2" y="1412875"/>
            <a:ext cx="8072635" cy="4681538"/>
          </a:xfrm>
        </p:spPr>
        <p:txBody>
          <a:bodyPr/>
          <a:lstStyle/>
          <a:p>
            <a:pPr marL="285750" indent="-285750">
              <a:buClr>
                <a:srgbClr val="22228B"/>
              </a:buClr>
              <a:buFontTx/>
              <a:buChar char="•"/>
              <a:defRPr/>
            </a:pPr>
            <a:r>
              <a:rPr lang="de-DE" altLang="de-DE" sz="2000" dirty="0">
                <a:solidFill>
                  <a:schemeClr val="accent6">
                    <a:lumMod val="75000"/>
                  </a:schemeClr>
                </a:solidFill>
              </a:rPr>
              <a:t>Alle </a:t>
            </a:r>
            <a:r>
              <a:rPr lang="de-DE" altLang="de-DE" sz="2000" b="1" dirty="0">
                <a:solidFill>
                  <a:schemeClr val="accent6">
                    <a:lumMod val="75000"/>
                  </a:schemeClr>
                </a:solidFill>
              </a:rPr>
              <a:t>drei Bildungsgänge werden unter dem Dach</a:t>
            </a:r>
            <a:r>
              <a:rPr lang="de-DE" altLang="de-DE" sz="2000" dirty="0">
                <a:solidFill>
                  <a:schemeClr val="accent6">
                    <a:lumMod val="75000"/>
                  </a:schemeClr>
                </a:solidFill>
              </a:rPr>
              <a:t>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t>
            </a:r>
            <a:r>
              <a:rPr lang="de-DE" altLang="de-DE" sz="2000" b="1" dirty="0">
                <a:solidFill>
                  <a:schemeClr val="accent6">
                    <a:lumMod val="75000"/>
                  </a:schemeClr>
                </a:solidFill>
              </a:rPr>
              <a:t>alle Abschlüsse der Sekundarstufe I</a:t>
            </a:r>
            <a:r>
              <a:rPr lang="de-DE" altLang="de-DE" sz="2000" dirty="0">
                <a:solidFill>
                  <a:schemeClr val="accent6">
                    <a:lumMod val="75000"/>
                  </a:schemeClr>
                </a:solidFill>
              </a:rPr>
              <a:t> erreicht werden.</a:t>
            </a:r>
          </a:p>
          <a:p>
            <a:pPr marL="285750" indent="-285750">
              <a:buClr>
                <a:srgbClr val="22228B"/>
              </a:buClr>
              <a:buFontTx/>
              <a:buChar char="•"/>
              <a:defRPr/>
            </a:pPr>
            <a:r>
              <a:rPr lang="de-DE" altLang="de-DE" sz="2000" b="1" dirty="0">
                <a:solidFill>
                  <a:schemeClr val="accent6">
                    <a:lumMod val="75000"/>
                  </a:schemeClr>
                </a:solidFill>
              </a:rPr>
              <a:t>Der Unterricht findet bildungsgangübergreifend statt</a:t>
            </a:r>
            <a:r>
              <a:rPr lang="de-DE" altLang="de-DE" sz="2000" dirty="0">
                <a:solidFill>
                  <a:schemeClr val="accent6">
                    <a:lumMod val="75000"/>
                  </a:schemeClr>
                </a:solidFill>
              </a:rPr>
              <a: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2" y="1979613"/>
            <a:ext cx="8360667" cy="4114800"/>
          </a:xfrm>
        </p:spPr>
        <p:txBody>
          <a:bodyPr/>
          <a:lstStyle/>
          <a:p>
            <a:pPr marL="285750" indent="-285750">
              <a:buFontTx/>
              <a:buChar char="•"/>
            </a:pPr>
            <a:r>
              <a:rPr lang="de-DE" altLang="de-DE" sz="2000" b="1" dirty="0">
                <a:solidFill>
                  <a:srgbClr val="22228B"/>
                </a:solidFill>
              </a:rPr>
              <a:t>Alle drei Bildungsgänge werden unter dem Dach</a:t>
            </a:r>
            <a:r>
              <a:rPr lang="de-DE" altLang="de-DE" sz="2000" dirty="0">
                <a:solidFill>
                  <a:srgbClr val="22228B"/>
                </a:solidFill>
              </a:rPr>
              <a:t> einer Schule angeboten.</a:t>
            </a:r>
          </a:p>
          <a:p>
            <a:pPr marL="285750" indent="-285750">
              <a:buFontTx/>
              <a:buChar char="•"/>
            </a:pPr>
            <a:r>
              <a:rPr lang="de-DE" altLang="de-DE" sz="2000" dirty="0">
                <a:solidFill>
                  <a:srgbClr val="22228B"/>
                </a:solidFill>
              </a:rPr>
              <a:t>Entsprechend können dort auch </a:t>
            </a:r>
            <a:r>
              <a:rPr lang="de-DE" altLang="de-DE" sz="2000" b="1" dirty="0">
                <a:solidFill>
                  <a:srgbClr val="22228B"/>
                </a:solidFill>
              </a:rPr>
              <a:t>alle Abschlüsse der Sekundar-stufe I</a:t>
            </a:r>
            <a:r>
              <a:rPr lang="de-DE" altLang="de-DE" sz="2000" dirty="0">
                <a:solidFill>
                  <a:srgbClr val="22228B"/>
                </a:solidFill>
              </a:rPr>
              <a:t> erreicht werden.</a:t>
            </a:r>
          </a:p>
          <a:p>
            <a:pPr marL="285750" indent="-285750">
              <a:buFontTx/>
              <a:buChar char="•"/>
            </a:pPr>
            <a:r>
              <a:rPr lang="de-DE" altLang="de-DE" sz="2000" b="1" dirty="0">
                <a:solidFill>
                  <a:srgbClr val="22228B"/>
                </a:solidFill>
              </a:rPr>
              <a:t>Der Unterricht findet in den jeweiligen Schulzweigen bildungs-gangbezogen statt</a:t>
            </a:r>
            <a:r>
              <a:rPr lang="de-DE" altLang="de-DE" sz="2000" dirty="0">
                <a:solidFill>
                  <a:srgbClr val="22228B"/>
                </a:solidFill>
              </a:rPr>
              <a:t> (Hauptschulzweig, Realschulzweig, Gymnasialzweig).</a:t>
            </a:r>
          </a:p>
          <a:p>
            <a:pPr marL="285750" indent="-285750">
              <a:buFontTx/>
              <a:buChar char="•"/>
            </a:pPr>
            <a:r>
              <a:rPr lang="de-DE" altLang="de-DE" sz="2000" dirty="0">
                <a:solidFill>
                  <a:srgbClr val="22228B"/>
                </a:solidFill>
              </a:rPr>
              <a:t>Der Wechsel des Bildungsgangs kann ohne Schulwechsel erfolgen.</a:t>
            </a:r>
            <a:endParaRPr lang="de-DE" altLang="de-DE" b="1" dirty="0">
              <a:solidFill>
                <a:srgbClr val="FF0000"/>
              </a:solidFill>
              <a:ea typeface="MS PGothic" panose="020B0600070205080204" pitchFamily="34" charset="-128"/>
            </a:endParaRPr>
          </a:p>
          <a:p>
            <a:pPr marL="285750" indent="-285750" algn="just"/>
            <a:endParaRPr lang="de-DE" altLang="de-DE"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2" y="1268413"/>
            <a:ext cx="8288659"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a:t>
            </a:r>
            <a:r>
              <a:rPr lang="de-DE" sz="2000" dirty="0" smtClean="0">
                <a:solidFill>
                  <a:schemeClr val="accent6">
                    <a:lumMod val="75000"/>
                  </a:schemeClr>
                </a:solidFill>
              </a:rPr>
              <a:t>Schüler*innen in </a:t>
            </a:r>
            <a:r>
              <a:rPr lang="de-DE" sz="2000" dirty="0">
                <a:solidFill>
                  <a:schemeClr val="accent6">
                    <a:lumMod val="75000"/>
                  </a:schemeClr>
                </a:solidFill>
              </a:rPr>
              <a:t>der </a:t>
            </a:r>
            <a:r>
              <a:rPr lang="de-DE" sz="2000" b="1" dirty="0">
                <a:solidFill>
                  <a:schemeClr val="accent6">
                    <a:lumMod val="75000"/>
                  </a:schemeClr>
                </a:solidFill>
              </a:rPr>
              <a:t>Mittelstufe zum studienqualifizierenden Bildungsgang der gymnasialen Oberstufe </a:t>
            </a:r>
            <a:r>
              <a:rPr lang="de-DE" sz="2000" dirty="0">
                <a:solidFill>
                  <a:schemeClr val="accent6">
                    <a:lumMod val="75000"/>
                  </a:schemeClr>
                </a:solidFill>
              </a:rPr>
              <a:t>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b="1" dirty="0">
                <a:solidFill>
                  <a:schemeClr val="accent6">
                    <a:lumMod val="75000"/>
                  </a:schemeClr>
                </a:solidFill>
              </a:rPr>
              <a:t>Erste und zweite Fremdsprache sind verpflichtend </a:t>
            </a:r>
            <a:r>
              <a:rPr lang="de-DE" sz="2000" dirty="0">
                <a:solidFill>
                  <a:schemeClr val="accent6">
                    <a:lumMod val="75000"/>
                  </a:schemeClr>
                </a:solidFill>
              </a:rPr>
              <a:t>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smtClean="0">
                <a:solidFill>
                  <a:schemeClr val="accent6">
                    <a:lumMod val="75000"/>
                  </a:schemeClr>
                </a:solidFill>
              </a:rPr>
              <a:t>Gesamtschule</a:t>
            </a:r>
            <a:endParaRPr lang="de-DE" sz="1100" b="1" dirty="0">
              <a:solidFill>
                <a:schemeClr val="accent6">
                  <a:lumMod val="75000"/>
                </a:schemeClr>
              </a:solidFill>
            </a:endParaRP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smtClean="0">
                <a:solidFill>
                  <a:schemeClr val="accent6">
                    <a:lumMod val="75000"/>
                  </a:schemeClr>
                </a:solidFill>
              </a:rPr>
              <a:t>Gesamtschule</a:t>
            </a:r>
            <a:endParaRPr lang="de-DE" sz="1100" b="1" dirty="0">
              <a:solidFill>
                <a:schemeClr val="accent6">
                  <a:lumMod val="75000"/>
                </a:schemeClr>
              </a:solidFill>
            </a:endParaRP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395536" y="1700808"/>
            <a:ext cx="8568952"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a:t>
            </a:r>
            <a:endParaRPr lang="de-DE" altLang="de-DE" sz="2000" dirty="0" smtClean="0">
              <a:solidFill>
                <a:schemeClr val="accent6">
                  <a:lumMod val="75000"/>
                </a:schemeClr>
              </a:solidFill>
              <a:cs typeface="Arial" panose="020B0604020202020204" pitchFamily="34" charset="0"/>
            </a:endParaRPr>
          </a:p>
          <a:p>
            <a:pPr marL="0" indent="0" eaLnBrk="1" hangingPunct="1">
              <a:defRPr/>
            </a:pPr>
            <a:r>
              <a:rPr lang="de-DE" altLang="de-DE" sz="2000" dirty="0" smtClean="0">
                <a:solidFill>
                  <a:schemeClr val="accent6">
                    <a:lumMod val="75000"/>
                  </a:schemeClr>
                </a:solidFill>
                <a:cs typeface="Arial" panose="020B0604020202020204" pitchFamily="34" charset="0"/>
              </a:rPr>
              <a:t>     und </a:t>
            </a:r>
            <a:r>
              <a:rPr lang="de-DE" altLang="de-DE" sz="2000" dirty="0">
                <a:solidFill>
                  <a:schemeClr val="accent6">
                    <a:lumMod val="75000"/>
                  </a:schemeClr>
                </a:solidFill>
                <a:cs typeface="Arial" panose="020B0604020202020204" pitchFamily="34" charset="0"/>
              </a:rPr>
              <a:t>der Abschlussprüfungen in der </a:t>
            </a:r>
            <a:r>
              <a:rPr lang="de-DE" altLang="de-DE" sz="2000" dirty="0" smtClean="0">
                <a:solidFill>
                  <a:schemeClr val="accent6">
                    <a:lumMod val="75000"/>
                  </a:schemeClr>
                </a:solidFill>
                <a:cs typeface="Arial" panose="020B0604020202020204" pitchFamily="34" charset="0"/>
              </a:rPr>
              <a:t>Mittelstufe</a:t>
            </a:r>
          </a:p>
          <a:p>
            <a:pPr eaLnBrk="1" hangingPunct="1">
              <a:buFont typeface="Arial" panose="020B0604020202020204" pitchFamily="34" charset="0"/>
              <a:buChar char="•"/>
              <a:defRPr/>
            </a:pPr>
            <a:r>
              <a:rPr lang="de-DE" altLang="de-DE" sz="2400" b="1" dirty="0" smtClean="0">
                <a:solidFill>
                  <a:srgbClr val="244894"/>
                </a:solidFill>
                <a:latin typeface="Calibri" pitchFamily="34" charset="0"/>
                <a:cs typeface="Calibri" pitchFamily="34" charset="0"/>
              </a:rPr>
              <a:t>Link </a:t>
            </a:r>
            <a:r>
              <a:rPr lang="de-DE" altLang="de-DE" sz="2400" b="1" dirty="0">
                <a:solidFill>
                  <a:srgbClr val="244894"/>
                </a:solidFill>
                <a:latin typeface="Calibri" pitchFamily="34" charset="0"/>
                <a:cs typeface="Calibri" pitchFamily="34" charset="0"/>
              </a:rPr>
              <a:t>zum Info-Film:</a:t>
            </a:r>
            <a:r>
              <a:rPr lang="de-DE" altLang="de-DE" sz="2400" b="1" dirty="0">
                <a:latin typeface="Calibri" pitchFamily="34" charset="0"/>
                <a:cs typeface="Calibri" pitchFamily="34" charset="0"/>
              </a:rPr>
              <a:t> </a:t>
            </a:r>
            <a:r>
              <a:rPr lang="de-DE" altLang="de-DE" dirty="0" smtClean="0">
                <a:solidFill>
                  <a:srgbClr val="244894"/>
                </a:solidFill>
                <a:latin typeface="Calibri" pitchFamily="34" charset="0"/>
                <a:cs typeface="Calibri" pitchFamily="34" charset="0"/>
              </a:rPr>
              <a:t>„</a:t>
            </a:r>
            <a:r>
              <a:rPr lang="de-DE" altLang="de-DE" dirty="0">
                <a:solidFill>
                  <a:srgbClr val="244894"/>
                </a:solidFill>
                <a:latin typeface="Calibri" pitchFamily="34" charset="0"/>
                <a:cs typeface="Calibri" pitchFamily="34" charset="0"/>
              </a:rPr>
              <a:t>Bildungswege in </a:t>
            </a:r>
            <a:r>
              <a:rPr lang="de-DE" altLang="de-DE" dirty="0" smtClean="0">
                <a:solidFill>
                  <a:srgbClr val="244894"/>
                </a:solidFill>
                <a:latin typeface="Calibri" pitchFamily="34" charset="0"/>
                <a:cs typeface="Calibri" pitchFamily="34" charset="0"/>
              </a:rPr>
              <a:t>Hessen“ </a:t>
            </a:r>
            <a:r>
              <a:rPr lang="de-DE" altLang="de-DE" b="1" dirty="0" smtClean="0">
                <a:latin typeface="Calibri" pitchFamily="34" charset="0"/>
                <a:cs typeface="Calibri" pitchFamily="34" charset="0"/>
                <a:hlinkClick r:id=""/>
              </a:rPr>
              <a:t>https</a:t>
            </a:r>
            <a:r>
              <a:rPr lang="de-DE" altLang="de-DE" b="1" dirty="0">
                <a:latin typeface="Calibri" pitchFamily="34" charset="0"/>
                <a:cs typeface="Calibri" pitchFamily="34" charset="0"/>
                <a:hlinkClick r:id=""/>
              </a:rPr>
              <a:t>://</a:t>
            </a:r>
            <a:r>
              <a:rPr lang="de-DE" altLang="de-DE" b="1" dirty="0" smtClean="0">
                <a:latin typeface="Calibri" pitchFamily="34" charset="0"/>
                <a:cs typeface="Calibri" pitchFamily="34" charset="0"/>
                <a:hlinkClick r:id=""/>
              </a:rPr>
              <a:t>kultusministerium.hessen.de/presse/erklaerfilme-zum-hessischen-schulsystem-0</a:t>
            </a:r>
            <a:endParaRPr lang="de-DE" altLang="de-DE" b="1" dirty="0">
              <a:latin typeface="Calibri" pitchFamily="34" charset="0"/>
              <a:cs typeface="Calibri" pitchFamily="34" charset="0"/>
            </a:endParaRPr>
          </a:p>
          <a:p>
            <a:pPr marL="0" indent="0" algn="ctr">
              <a:defRPr/>
            </a:pPr>
            <a:endParaRPr lang="de-DE" altLang="de-DE" dirty="0">
              <a:latin typeface="Calibri" pitchFamily="34" charset="0"/>
              <a:cs typeface="Calibri" pitchFamily="34" charset="0"/>
            </a:endParaRPr>
          </a:p>
          <a:p>
            <a:pPr eaLnBrk="1" hangingPunct="1">
              <a:buFont typeface="Arial" panose="020B0604020202020204" pitchFamily="34" charset="0"/>
              <a:buChar char="•"/>
              <a:defRPr/>
            </a:pPr>
            <a:endParaRPr lang="de-DE" altLang="de-DE" i="1" dirty="0">
              <a:solidFill>
                <a:schemeClr val="accent6">
                  <a:lumMod val="75000"/>
                </a:schemeClr>
              </a:solidFill>
              <a:cs typeface="Arial" panose="020B0604020202020204" pitchFamily="34" charset="0"/>
            </a:endParaRPr>
          </a:p>
          <a:p>
            <a:pPr marL="0" indent="0" eaLnBrk="1" hangingPunct="1">
              <a:defRPr/>
            </a:pPr>
            <a:r>
              <a:rPr lang="de-DE" altLang="de-DE" sz="2000" dirty="0" smtClean="0">
                <a:solidFill>
                  <a:schemeClr val="accent6">
                    <a:lumMod val="75000"/>
                  </a:schemeClr>
                </a:solidFill>
                <a:cs typeface="Arial" panose="020B0604020202020204" pitchFamily="34" charset="0"/>
              </a:rPr>
              <a:t>Fundstelle</a:t>
            </a:r>
            <a:r>
              <a:rPr lang="de-DE" altLang="de-DE" sz="2000" dirty="0">
                <a:solidFill>
                  <a:schemeClr val="accent6">
                    <a:lumMod val="75000"/>
                  </a:schemeClr>
                </a:solidFill>
                <a:cs typeface="Arial" panose="020B0604020202020204" pitchFamily="34" charset="0"/>
              </a:rPr>
              <a:t>: www.kultusministerium.hessen.de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7253" y="260648"/>
            <a:ext cx="7772400" cy="1143000"/>
          </a:xfrm>
        </p:spPr>
        <p:txBody>
          <a:bodyPr/>
          <a:lstStyle/>
          <a:p>
            <a:r>
              <a:rPr lang="de-DE" dirty="0" smtClean="0"/>
              <a:t>Schülerbeförderung </a:t>
            </a:r>
            <a:endParaRPr lang="de-DE" dirty="0"/>
          </a:p>
        </p:txBody>
      </p:sp>
      <p:sp>
        <p:nvSpPr>
          <p:cNvPr id="3" name="Inhaltsplatzhalter 2"/>
          <p:cNvSpPr>
            <a:spLocks noGrp="1"/>
          </p:cNvSpPr>
          <p:nvPr>
            <p:ph idx="1"/>
          </p:nvPr>
        </p:nvSpPr>
        <p:spPr>
          <a:xfrm>
            <a:off x="395536" y="620688"/>
            <a:ext cx="8676456" cy="4114800"/>
          </a:xfrm>
        </p:spPr>
        <p:txBody>
          <a:bodyPr/>
          <a:lstStyle/>
          <a:p>
            <a:pPr>
              <a:lnSpc>
                <a:spcPct val="100000"/>
              </a:lnSpc>
              <a:spcBef>
                <a:spcPts val="0"/>
              </a:spcBef>
              <a:buFont typeface="Arial" panose="020B0604020202020204" pitchFamily="34" charset="0"/>
              <a:buChar char="•"/>
            </a:pPr>
            <a:r>
              <a:rPr lang="de-DE" sz="2000" dirty="0" smtClean="0">
                <a:solidFill>
                  <a:srgbClr val="244894"/>
                </a:solidFill>
              </a:rPr>
              <a:t>Aufgabe des kommunalen Schulträgers</a:t>
            </a:r>
          </a:p>
          <a:p>
            <a:pPr marL="0" indent="0">
              <a:lnSpc>
                <a:spcPct val="100000"/>
              </a:lnSpc>
              <a:spcBef>
                <a:spcPts val="0"/>
              </a:spcBef>
            </a:pPr>
            <a:endParaRPr lang="de-DE" sz="1400" dirty="0">
              <a:solidFill>
                <a:srgbClr val="244894"/>
              </a:solidFill>
            </a:endParaRPr>
          </a:p>
          <a:p>
            <a:pPr>
              <a:lnSpc>
                <a:spcPct val="100000"/>
              </a:lnSpc>
              <a:spcBef>
                <a:spcPts val="0"/>
              </a:spcBef>
              <a:buFont typeface="Arial" panose="020B0604020202020204" pitchFamily="34" charset="0"/>
              <a:buChar char="•"/>
            </a:pPr>
            <a:r>
              <a:rPr lang="de-DE" sz="2000" dirty="0" smtClean="0">
                <a:solidFill>
                  <a:srgbClr val="244894"/>
                </a:solidFill>
              </a:rPr>
              <a:t>Einen Antrag auf Fahrtkostenerstattung können die Eltern stellen </a:t>
            </a:r>
          </a:p>
          <a:p>
            <a:pPr marL="0" indent="0">
              <a:lnSpc>
                <a:spcPct val="100000"/>
              </a:lnSpc>
              <a:spcBef>
                <a:spcPts val="0"/>
              </a:spcBef>
            </a:pPr>
            <a:r>
              <a:rPr lang="de-DE" sz="2000" dirty="0">
                <a:solidFill>
                  <a:srgbClr val="244894"/>
                </a:solidFill>
              </a:rPr>
              <a:t> </a:t>
            </a:r>
            <a:r>
              <a:rPr lang="de-DE" sz="2000" dirty="0" smtClean="0">
                <a:solidFill>
                  <a:srgbClr val="244894"/>
                </a:solidFill>
              </a:rPr>
              <a:t>    (Homepage der Stadt Rüsselsheim oder beim           </a:t>
            </a:r>
          </a:p>
          <a:p>
            <a:pPr marL="0" indent="0">
              <a:lnSpc>
                <a:spcPct val="100000"/>
              </a:lnSpc>
              <a:spcBef>
                <a:spcPts val="0"/>
              </a:spcBef>
            </a:pPr>
            <a:r>
              <a:rPr lang="de-DE" sz="2000" dirty="0" smtClean="0">
                <a:solidFill>
                  <a:srgbClr val="244894"/>
                </a:solidFill>
              </a:rPr>
              <a:t>     Fachbereich Bildung und Betreuung sowie in den Stadtbüros)</a:t>
            </a:r>
          </a:p>
          <a:p>
            <a:pPr marL="0" indent="0">
              <a:lnSpc>
                <a:spcPct val="100000"/>
              </a:lnSpc>
              <a:spcBef>
                <a:spcPts val="0"/>
              </a:spcBef>
            </a:pPr>
            <a:endParaRPr lang="de-DE" sz="1400" dirty="0">
              <a:solidFill>
                <a:srgbClr val="244894"/>
              </a:solidFill>
            </a:endParaRPr>
          </a:p>
          <a:p>
            <a:pPr>
              <a:lnSpc>
                <a:spcPct val="100000"/>
              </a:lnSpc>
              <a:spcBef>
                <a:spcPts val="0"/>
              </a:spcBef>
              <a:buFont typeface="Arial" panose="020B0604020202020204" pitchFamily="34" charset="0"/>
              <a:buChar char="•"/>
            </a:pPr>
            <a:r>
              <a:rPr lang="de-DE" sz="2000" dirty="0" smtClean="0">
                <a:solidFill>
                  <a:srgbClr val="244894"/>
                </a:solidFill>
              </a:rPr>
              <a:t>Ein Anspruch auf Schülerbeförderung besteht, wenn:</a:t>
            </a:r>
          </a:p>
          <a:p>
            <a:pPr lvl="1" indent="-342900">
              <a:spcBef>
                <a:spcPts val="0"/>
              </a:spcBef>
              <a:buFont typeface="Courier New" panose="02070309020205020404" pitchFamily="49" charset="0"/>
              <a:buChar char="o"/>
            </a:pPr>
            <a:r>
              <a:rPr lang="de-DE" sz="2000" dirty="0" smtClean="0">
                <a:solidFill>
                  <a:srgbClr val="244894"/>
                </a:solidFill>
              </a:rPr>
              <a:t>die Wohnung der Schülerin oder des Schülers im Gebiet des Schulträgers Rüsselsheim liegt</a:t>
            </a:r>
          </a:p>
          <a:p>
            <a:pPr lvl="1" indent="-342900">
              <a:spcBef>
                <a:spcPts val="0"/>
              </a:spcBef>
              <a:buFont typeface="Courier New" panose="02070309020205020404" pitchFamily="49" charset="0"/>
              <a:buChar char="o"/>
            </a:pPr>
            <a:r>
              <a:rPr lang="de-DE" sz="2000" dirty="0" smtClean="0">
                <a:solidFill>
                  <a:srgbClr val="244894"/>
                </a:solidFill>
              </a:rPr>
              <a:t>ein Besuch einer weiterführenden Schule mehr als drei Kilometer beträgt.</a:t>
            </a:r>
          </a:p>
          <a:p>
            <a:pPr marL="571500" lvl="1" indent="0">
              <a:spcBef>
                <a:spcPts val="0"/>
              </a:spcBef>
              <a:buNone/>
            </a:pPr>
            <a:endParaRPr lang="de-DE" sz="1400" dirty="0" smtClean="0">
              <a:solidFill>
                <a:srgbClr val="244894"/>
              </a:solidFill>
            </a:endParaRPr>
          </a:p>
          <a:p>
            <a:pPr>
              <a:lnSpc>
                <a:spcPct val="100000"/>
              </a:lnSpc>
              <a:spcBef>
                <a:spcPts val="0"/>
              </a:spcBef>
              <a:buFont typeface="Arial" panose="020B0604020202020204" pitchFamily="34" charset="0"/>
              <a:buChar char="•"/>
            </a:pPr>
            <a:r>
              <a:rPr lang="de-DE" sz="2000" dirty="0" smtClean="0">
                <a:solidFill>
                  <a:srgbClr val="244894"/>
                </a:solidFill>
              </a:rPr>
              <a:t>Maßgebend ist der kürzeste Fußweg zwischen Wohnung und Schule.</a:t>
            </a:r>
          </a:p>
          <a:p>
            <a:pPr>
              <a:lnSpc>
                <a:spcPct val="100000"/>
              </a:lnSpc>
              <a:spcBef>
                <a:spcPts val="0"/>
              </a:spcBef>
            </a:pPr>
            <a:r>
              <a:rPr lang="de-DE" sz="2000" dirty="0" smtClean="0">
                <a:solidFill>
                  <a:srgbClr val="244894"/>
                </a:solidFill>
              </a:rPr>
              <a:t>	Entscheidungsgrundlage ist hier die Angabe des gewünschten Abschlusses am Ende der Mittelstufe. </a:t>
            </a:r>
          </a:p>
          <a:p>
            <a:pPr>
              <a:lnSpc>
                <a:spcPct val="100000"/>
              </a:lnSpc>
              <a:spcBef>
                <a:spcPts val="0"/>
              </a:spcBef>
            </a:pPr>
            <a:r>
              <a:rPr lang="de-DE" sz="2000" b="1" dirty="0">
                <a:solidFill>
                  <a:srgbClr val="244894"/>
                </a:solidFill>
              </a:rPr>
              <a:t>	</a:t>
            </a:r>
            <a:r>
              <a:rPr lang="de-DE" sz="2000" b="1" dirty="0" smtClean="0">
                <a:solidFill>
                  <a:srgbClr val="244894"/>
                </a:solidFill>
              </a:rPr>
              <a:t>Das heißt die besuchte Schule ist die nächstgelegene Schule mit dem gewählten Bildungsgang.</a:t>
            </a:r>
          </a:p>
          <a:p>
            <a:pPr>
              <a:lnSpc>
                <a:spcPct val="100000"/>
              </a:lnSpc>
              <a:spcBef>
                <a:spcPts val="0"/>
              </a:spcBef>
            </a:pPr>
            <a:r>
              <a:rPr lang="de-DE" sz="2000" dirty="0" smtClean="0">
                <a:solidFill>
                  <a:srgbClr val="244894"/>
                </a:solidFill>
              </a:rPr>
              <a:t>	Ist die besuchte Schule nicht die zuständige oder nächstgelegene Schule mit vergleichbarem Bildungsangebot, so können nur die notwendigen Beförderungskosten zur zuständigen Schule berücksichtigt werden. </a:t>
            </a:r>
          </a:p>
          <a:p>
            <a:r>
              <a:rPr lang="de-DE" sz="2000" dirty="0" smtClean="0"/>
              <a:t>. </a:t>
            </a:r>
            <a:r>
              <a:rPr lang="de-DE" sz="2000" dirty="0"/>
              <a:t/>
            </a:r>
            <a:br>
              <a:rPr lang="de-DE" sz="2000" dirty="0"/>
            </a:br>
            <a:endParaRPr lang="de-DE" sz="2000" dirty="0"/>
          </a:p>
        </p:txBody>
      </p:sp>
    </p:spTree>
    <p:extLst>
      <p:ext uri="{BB962C8B-B14F-4D97-AF65-F5344CB8AC3E}">
        <p14:creationId xmlns:p14="http://schemas.microsoft.com/office/powerpoint/2010/main" val="287992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2564904"/>
            <a:ext cx="7772400" cy="1143000"/>
          </a:xfrm>
        </p:spPr>
        <p:txBody>
          <a:bodyPr/>
          <a:lstStyle/>
          <a:p>
            <a:pPr algn="ctr"/>
            <a:r>
              <a:rPr lang="de-DE" dirty="0" smtClean="0"/>
              <a:t>Vielen Dank für Ihre Aufmerksamkeit. </a:t>
            </a:r>
            <a:br>
              <a:rPr lang="de-DE" dirty="0" smtClean="0"/>
            </a:br>
            <a:r>
              <a:rPr lang="de-DE" dirty="0"/>
              <a:t/>
            </a:r>
            <a:br>
              <a:rPr lang="de-DE" dirty="0"/>
            </a:br>
            <a:r>
              <a:rPr lang="de-DE" dirty="0" smtClean="0"/>
              <a:t>Wir wünschen Ihnen einen schönen Abend!</a:t>
            </a:r>
            <a:endParaRPr lang="de-DE" dirty="0"/>
          </a:p>
        </p:txBody>
      </p:sp>
    </p:spTree>
    <p:extLst>
      <p:ext uri="{BB962C8B-B14F-4D97-AF65-F5344CB8AC3E}">
        <p14:creationId xmlns:p14="http://schemas.microsoft.com/office/powerpoint/2010/main" val="1396256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Backup-Folien </a:t>
            </a:r>
            <a:endParaRPr lang="de-DE" dirty="0"/>
          </a:p>
        </p:txBody>
      </p:sp>
      <p:sp>
        <p:nvSpPr>
          <p:cNvPr id="3" name="Inhaltsplatzhalter 2"/>
          <p:cNvSpPr>
            <a:spLocks noGrp="1"/>
          </p:cNvSpPr>
          <p:nvPr>
            <p:ph idx="1"/>
          </p:nvPr>
        </p:nvSpPr>
        <p:spPr/>
        <p:txBody>
          <a:bodyPr/>
          <a:lstStyle/>
          <a:p>
            <a:endParaRPr lang="de-DE" dirty="0"/>
          </a:p>
        </p:txBody>
      </p:sp>
    </p:spTree>
    <p:extLst>
      <p:ext uri="{BB962C8B-B14F-4D97-AF65-F5344CB8AC3E}">
        <p14:creationId xmlns:p14="http://schemas.microsoft.com/office/powerpoint/2010/main" val="19442126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251201" cy="4740275"/>
            <a:chOff x="690563" y="1557338"/>
            <a:chExt cx="3251201" cy="4740275"/>
          </a:xfrm>
        </p:grpSpPr>
        <p:sp>
          <p:nvSpPr>
            <p:cNvPr id="11" name="Rechteck 10"/>
            <p:cNvSpPr/>
            <p:nvPr/>
          </p:nvSpPr>
          <p:spPr>
            <a:xfrm>
              <a:off x="690564" y="5949950"/>
              <a:ext cx="325120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4" y="5535613"/>
              <a:ext cx="3251200"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26" name="Rechteck 25"/>
            <p:cNvSpPr/>
            <p:nvPr/>
          </p:nvSpPr>
          <p:spPr bwMode="auto">
            <a:xfrm>
              <a:off x="2613184"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270409"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53"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45" name="think-cell Slide" r:id="rId13" imgW="360" imgH="360" progId="TCLayout.ActiveDocument.1">
                  <p:embed/>
                </p:oleObj>
              </mc:Choice>
              <mc:Fallback>
                <p:oleObj name="think-cell Slide" r:id="rId13" imgW="360" imgH="360" progId="TCLayout.ActiveDocument.1">
                  <p:embed/>
                  <p:pic>
                    <p:nvPicPr>
                      <p:cNvPr id="22530" name="Object 53"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1" name="Rectangle 3" hidden="1"/>
          <p:cNvSpPr>
            <a:spLocks noChangeArrowheads="1"/>
          </p:cNvSpPr>
          <p:nvPr>
            <p:custDataLst>
              <p:tags r:id="rId3"/>
            </p:custDataLst>
          </p:nvPr>
        </p:nvSpPr>
        <p:spPr bwMode="auto">
          <a:xfrm>
            <a:off x="0" y="0"/>
            <a:ext cx="158750" cy="158750"/>
          </a:xfrm>
          <a:prstGeom prst="rect">
            <a:avLst/>
          </a:prstGeom>
          <a:solidFill>
            <a:schemeClr val="accent1"/>
          </a:solidFill>
          <a:ln w="9525">
            <a:solidFill>
              <a:schemeClr val="tx1"/>
            </a:solidFill>
            <a:miter lim="800000"/>
            <a:headEnd/>
            <a:tailEnd/>
          </a:ln>
        </p:spPr>
        <p:txBody>
          <a:bodyPr wrap="none"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eaLnBrk="1" hangingPunct="1">
              <a:lnSpc>
                <a:spcPct val="100000"/>
              </a:lnSpc>
            </a:pPr>
            <a:endParaRPr lang="de-DE" altLang="de-DE" sz="1400">
              <a:solidFill>
                <a:schemeClr val="tx1"/>
              </a:solidFill>
            </a:endParaRPr>
          </a:p>
        </p:txBody>
      </p:sp>
      <p:sp>
        <p:nvSpPr>
          <p:cNvPr id="22532" name="Fußzeilenplatzhalter 4"/>
          <p:cNvSpPr txBox="1">
            <a:spLocks noGrp="1"/>
          </p:cNvSpPr>
          <p:nvPr>
            <p:custDataLst>
              <p:tags r:id="rId4"/>
            </p:custDataLst>
          </p:nvPr>
        </p:nvSpPr>
        <p:spPr bwMode="auto">
          <a:xfrm>
            <a:off x="531813" y="293688"/>
            <a:ext cx="38973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000">
              <a:solidFill>
                <a:srgbClr val="244894"/>
              </a:solidFill>
              <a:latin typeface="Times New Roman" panose="02020603050405020304" pitchFamily="18" charset="0"/>
            </a:endParaRPr>
          </a:p>
        </p:txBody>
      </p:sp>
      <p:sp>
        <p:nvSpPr>
          <p:cNvPr id="22533" name="Rectangle 3"/>
          <p:cNvSpPr>
            <a:spLocks noChangeArrowheads="1"/>
          </p:cNvSpPr>
          <p:nvPr>
            <p:custDataLst>
              <p:tags r:id="rId5"/>
            </p:custDataLst>
          </p:nvPr>
        </p:nvSpPr>
        <p:spPr bwMode="auto">
          <a:xfrm>
            <a:off x="5394325" y="5835650"/>
            <a:ext cx="8794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pPr>
            <a:endParaRPr lang="de-DE" altLang="de-DE" sz="1400">
              <a:solidFill>
                <a:schemeClr val="tx1"/>
              </a:solidFill>
            </a:endParaRPr>
          </a:p>
        </p:txBody>
      </p:sp>
      <p:sp>
        <p:nvSpPr>
          <p:cNvPr id="22534" name="Rectangle 3"/>
          <p:cNvSpPr>
            <a:spLocks noChangeArrowheads="1"/>
          </p:cNvSpPr>
          <p:nvPr>
            <p:custDataLst>
              <p:tags r:id="rId6"/>
            </p:custDataLst>
          </p:nvPr>
        </p:nvSpPr>
        <p:spPr bwMode="auto">
          <a:xfrm>
            <a:off x="4222750" y="5835650"/>
            <a:ext cx="3794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400">
              <a:solidFill>
                <a:schemeClr val="tx1"/>
              </a:solidFill>
            </a:endParaRPr>
          </a:p>
        </p:txBody>
      </p:sp>
      <p:sp>
        <p:nvSpPr>
          <p:cNvPr id="22535" name="Rectangle 3"/>
          <p:cNvSpPr>
            <a:spLocks noChangeArrowheads="1"/>
          </p:cNvSpPr>
          <p:nvPr>
            <p:custDataLst>
              <p:tags r:id="rId7"/>
            </p:custDataLst>
          </p:nvPr>
        </p:nvSpPr>
        <p:spPr bwMode="auto">
          <a:xfrm>
            <a:off x="1889125" y="5835650"/>
            <a:ext cx="3794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400">
              <a:solidFill>
                <a:schemeClr val="tx1"/>
              </a:solidFill>
            </a:endParaRPr>
          </a:p>
        </p:txBody>
      </p:sp>
      <p:sp>
        <p:nvSpPr>
          <p:cNvPr id="22536" name="Rectangle 3"/>
          <p:cNvSpPr>
            <a:spLocks noChangeArrowheads="1"/>
          </p:cNvSpPr>
          <p:nvPr>
            <p:custDataLst>
              <p:tags r:id="rId8"/>
            </p:custDataLst>
          </p:nvPr>
        </p:nvSpPr>
        <p:spPr bwMode="auto">
          <a:xfrm>
            <a:off x="8172450" y="1749425"/>
            <a:ext cx="4968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200">
              <a:solidFill>
                <a:schemeClr val="tx1"/>
              </a:solidFill>
            </a:endParaRPr>
          </a:p>
        </p:txBody>
      </p:sp>
      <p:sp>
        <p:nvSpPr>
          <p:cNvPr id="22537" name="Rectangle 3"/>
          <p:cNvSpPr>
            <a:spLocks noChangeArrowheads="1"/>
          </p:cNvSpPr>
          <p:nvPr>
            <p:custDataLst>
              <p:tags r:id="rId9"/>
            </p:custDataLst>
          </p:nvPr>
        </p:nvSpPr>
        <p:spPr bwMode="auto">
          <a:xfrm>
            <a:off x="8172450" y="1477963"/>
            <a:ext cx="6238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200">
              <a:solidFill>
                <a:schemeClr val="tx1"/>
              </a:solidFill>
            </a:endParaRPr>
          </a:p>
        </p:txBody>
      </p:sp>
      <p:sp>
        <p:nvSpPr>
          <p:cNvPr id="8203" name="Textfeld 23"/>
          <p:cNvSpPr txBox="1">
            <a:spLocks noChangeArrowheads="1"/>
          </p:cNvSpPr>
          <p:nvPr/>
        </p:nvSpPr>
        <p:spPr bwMode="auto">
          <a:xfrm>
            <a:off x="557213" y="357188"/>
            <a:ext cx="2943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244894"/>
              </a:buClr>
              <a:buFont typeface="Wingdings" pitchFamily="2" charset="2"/>
              <a:buChar char="§"/>
              <a:defRPr sz="1600">
                <a:solidFill>
                  <a:schemeClr val="tx1"/>
                </a:solidFill>
                <a:latin typeface="Arial" charset="0"/>
              </a:defRPr>
            </a:lvl1pPr>
            <a:lvl2pPr marL="742950" indent="-285750" eaLnBrk="0" hangingPunct="0">
              <a:buClr>
                <a:srgbClr val="244894"/>
              </a:buClr>
              <a:buChar char="–"/>
              <a:defRPr sz="1600">
                <a:solidFill>
                  <a:schemeClr val="tx1"/>
                </a:solidFill>
                <a:latin typeface="Arial" charset="0"/>
              </a:defRPr>
            </a:lvl2pPr>
            <a:lvl3pPr marL="1143000" indent="-228600" eaLnBrk="0" hangingPunct="0">
              <a:buClr>
                <a:srgbClr val="244894"/>
              </a:buClr>
              <a:buChar char="•"/>
              <a:defRPr sz="1600">
                <a:solidFill>
                  <a:schemeClr val="tx1"/>
                </a:solidFill>
                <a:latin typeface="Arial" charset="0"/>
              </a:defRPr>
            </a:lvl3pPr>
            <a:lvl4pPr marL="1600200" indent="-228600" eaLnBrk="0" hangingPunct="0">
              <a:buClr>
                <a:srgbClr val="244894"/>
              </a:buClr>
              <a:buFont typeface="Arial" charset="0"/>
              <a:buChar char="̵"/>
              <a:defRPr sz="1600">
                <a:solidFill>
                  <a:schemeClr val="tx1"/>
                </a:solidFill>
                <a:latin typeface="Arial" charset="0"/>
              </a:defRPr>
            </a:lvl4pPr>
            <a:lvl5pPr marL="2057400" indent="-228600" eaLnBrk="0" hangingPunct="0">
              <a:lnSpc>
                <a:spcPts val="3000"/>
              </a:lnSpc>
              <a:buClr>
                <a:srgbClr val="244894"/>
              </a:buClr>
              <a:buChar char="»"/>
              <a:defRPr sz="1600">
                <a:solidFill>
                  <a:schemeClr val="tx1"/>
                </a:solidFill>
                <a:latin typeface="Arial" charset="0"/>
              </a:defRPr>
            </a:lvl5pPr>
            <a:lvl6pPr marL="25146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6pPr>
            <a:lvl7pPr marL="29718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7pPr>
            <a:lvl8pPr marL="34290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8pPr>
            <a:lvl9pPr marL="38862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9pPr>
          </a:lstStyle>
          <a:p>
            <a:pPr eaLnBrk="1" hangingPunct="1">
              <a:buClrTx/>
              <a:buFont typeface="Wingdings" pitchFamily="2" charset="2"/>
              <a:buNone/>
              <a:defRPr/>
            </a:pPr>
            <a:r>
              <a:rPr lang="de-DE" altLang="de-DE" sz="900" dirty="0">
                <a:solidFill>
                  <a:srgbClr val="244894"/>
                </a:solidFill>
                <a:latin typeface="+mj-lt"/>
              </a:rPr>
              <a:t>Staatliches Schulamt für den Landkreis Groß-Gerau</a:t>
            </a:r>
          </a:p>
          <a:p>
            <a:pPr eaLnBrk="1" hangingPunct="1">
              <a:buClrTx/>
              <a:buFont typeface="Wingdings" pitchFamily="2" charset="2"/>
              <a:buNone/>
              <a:defRPr/>
            </a:pPr>
            <a:r>
              <a:rPr lang="de-DE" altLang="de-DE" sz="900" dirty="0">
                <a:solidFill>
                  <a:srgbClr val="244894"/>
                </a:solidFill>
                <a:latin typeface="+mj-lt"/>
              </a:rPr>
              <a:t>und den Main-Taunus-Kreis</a:t>
            </a:r>
          </a:p>
        </p:txBody>
      </p:sp>
      <p:sp>
        <p:nvSpPr>
          <p:cNvPr id="18" name="Rectangle 26"/>
          <p:cNvSpPr txBox="1">
            <a:spLocks noChangeArrowheads="1"/>
          </p:cNvSpPr>
          <p:nvPr>
            <p:custDataLst>
              <p:tags r:id="rId10"/>
            </p:custDataLst>
          </p:nvPr>
        </p:nvSpPr>
        <p:spPr bwMode="auto">
          <a:xfrm>
            <a:off x="290513" y="1625600"/>
            <a:ext cx="8002587" cy="4246563"/>
          </a:xfrm>
          <a:prstGeom prst="rect">
            <a:avLst/>
          </a:prstGeom>
          <a:noFill/>
          <a:ln w="9525">
            <a:noFill/>
            <a:miter lim="800000"/>
            <a:headEnd/>
            <a:tailEnd/>
          </a:ln>
        </p:spPr>
        <p:txBody>
          <a:bodyPr lIns="0" tIns="0" rIns="0" bIns="0">
            <a:spAutoFit/>
          </a:bodyPr>
          <a:lstStyle/>
          <a:p>
            <a:pPr marL="1257300" lvl="3" indent="-342900">
              <a:buFont typeface="+mj-lt"/>
              <a:buAutoNum type="arabicPeriod"/>
              <a:defRPr/>
            </a:pPr>
            <a:r>
              <a:rPr lang="de-DE" sz="1800" dirty="0">
                <a:solidFill>
                  <a:srgbClr val="244894"/>
                </a:solidFill>
                <a:latin typeface="Calibri" panose="020F0502020204030204" pitchFamily="34" charset="0"/>
                <a:ea typeface="+mj-ea"/>
                <a:cs typeface="Calibri" panose="020F0502020204030204" pitchFamily="34" charset="0"/>
              </a:rPr>
              <a:t>Prüfung einer vorrangigen Aufnahme anhand festgelegter Kriterien (vgl. HSchG §70). Diese Kriterien werden vorab festgestellt und den Schulen für die Beratung der Eltern zur Verfügung gestellt.</a:t>
            </a:r>
          </a:p>
          <a:p>
            <a:pPr marL="1257300" lvl="3" indent="-342900">
              <a:buFont typeface="+mj-lt"/>
              <a:buAutoNum type="arabicPeriod"/>
              <a:defRPr/>
            </a:pPr>
            <a:endParaRPr lang="de-DE" sz="800" dirty="0">
              <a:solidFill>
                <a:srgbClr val="244894"/>
              </a:solidFill>
              <a:latin typeface="Calibri" panose="020F0502020204030204" pitchFamily="34" charset="0"/>
              <a:ea typeface="+mj-ea"/>
              <a:cs typeface="Calibri" panose="020F0502020204030204" pitchFamily="34" charset="0"/>
            </a:endParaRPr>
          </a:p>
          <a:p>
            <a:pPr marL="1257300" lvl="3" indent="-342900">
              <a:buFont typeface="+mj-lt"/>
              <a:buAutoNum type="arabicPeriod"/>
              <a:defRPr/>
            </a:pPr>
            <a:r>
              <a:rPr lang="de-DE" sz="1800" dirty="0">
                <a:solidFill>
                  <a:srgbClr val="244894"/>
                </a:solidFill>
                <a:latin typeface="Calibri" panose="020F0502020204030204" pitchFamily="34" charset="0"/>
                <a:ea typeface="+mj-ea"/>
                <a:cs typeface="Calibri" panose="020F0502020204030204" pitchFamily="34" charset="0"/>
              </a:rPr>
              <a:t>Lenkungskonferenzen unter  Aufsicht des Staatlichen Schulamts mit Beteiligung der jeweiligen Elternvertretungen (Stadt-/Kreiselternbeiräte) und Schulträger mit einer schulbezogenen Auslosung der noch verfügbaren Plätze an den jeweils betroffenen Schulen hinsichtlich des Erstwunsches.</a:t>
            </a:r>
          </a:p>
          <a:p>
            <a:pPr marL="1257300" lvl="3" indent="-342900">
              <a:buFont typeface="+mj-lt"/>
              <a:buAutoNum type="arabicPeriod"/>
              <a:defRPr/>
            </a:pPr>
            <a:endParaRPr lang="de-DE" sz="800" dirty="0">
              <a:solidFill>
                <a:srgbClr val="244894"/>
              </a:solidFill>
              <a:latin typeface="Calibri" panose="020F0502020204030204" pitchFamily="34" charset="0"/>
              <a:ea typeface="+mj-ea"/>
              <a:cs typeface="Calibri" panose="020F0502020204030204" pitchFamily="34" charset="0"/>
            </a:endParaRPr>
          </a:p>
          <a:p>
            <a:pPr marL="1257300" lvl="3" indent="-342900">
              <a:buFont typeface="+mj-lt"/>
              <a:buAutoNum type="arabicPeriod"/>
              <a:defRPr/>
            </a:pPr>
            <a:r>
              <a:rPr lang="de-DE" sz="1800" dirty="0">
                <a:solidFill>
                  <a:srgbClr val="244894"/>
                </a:solidFill>
                <a:latin typeface="Calibri" panose="020F0502020204030204" pitchFamily="34" charset="0"/>
                <a:cs typeface="Calibri" panose="020F0502020204030204" pitchFamily="34" charset="0"/>
              </a:rPr>
              <a:t>Prüfung einer Zuweisung an die Zweitwunschschule </a:t>
            </a:r>
            <a:r>
              <a:rPr lang="de-DE" sz="1800" dirty="0">
                <a:solidFill>
                  <a:srgbClr val="244894"/>
                </a:solidFill>
                <a:latin typeface="Calibri" panose="020F0502020204030204" pitchFamily="34" charset="0"/>
                <a:ea typeface="+mj-ea"/>
                <a:cs typeface="Calibri" panose="020F0502020204030204" pitchFamily="34" charset="0"/>
              </a:rPr>
              <a:t>für alle Kinder, die dabei an den Erstwunschschulen nicht aufgenommen werden können.</a:t>
            </a:r>
          </a:p>
          <a:p>
            <a:pPr marL="1257300" lvl="3" indent="-342900">
              <a:buFont typeface="+mj-lt"/>
              <a:buAutoNum type="arabicPeriod"/>
              <a:defRPr/>
            </a:pPr>
            <a:endParaRPr lang="de-DE" sz="800" dirty="0">
              <a:solidFill>
                <a:srgbClr val="244894"/>
              </a:solidFill>
              <a:latin typeface="Calibri" panose="020F0502020204030204" pitchFamily="34" charset="0"/>
              <a:ea typeface="+mj-ea"/>
              <a:cs typeface="Calibri" panose="020F0502020204030204" pitchFamily="34" charset="0"/>
            </a:endParaRPr>
          </a:p>
          <a:p>
            <a:pPr marL="1257300" lvl="3" indent="-342900">
              <a:buFont typeface="+mj-lt"/>
              <a:buAutoNum type="arabicPeriod"/>
              <a:defRPr/>
            </a:pPr>
            <a:r>
              <a:rPr lang="de-DE" sz="1800" dirty="0">
                <a:solidFill>
                  <a:srgbClr val="244894"/>
                </a:solidFill>
                <a:latin typeface="Calibri" panose="020F0502020204030204" pitchFamily="34" charset="0"/>
                <a:ea typeface="+mj-ea"/>
                <a:cs typeface="Calibri" panose="020F0502020204030204" pitchFamily="34" charset="0"/>
              </a:rPr>
              <a:t>Falls Kinder auch an den Zweitwunschschulen nicht aufgenommen werden können, erfolgt ein analoges Losverfahren und die Zuweisung an die Drittwunschschule wird geprüft.</a:t>
            </a:r>
          </a:p>
          <a:p>
            <a:pPr marL="285750" lvl="1" indent="-285750">
              <a:buFont typeface="Arial" panose="020B0604020202020204" pitchFamily="34" charset="0"/>
              <a:buChar char="•"/>
              <a:defRPr/>
            </a:pPr>
            <a:endParaRPr lang="de-DE" sz="1800" b="1" kern="0" dirty="0">
              <a:solidFill>
                <a:srgbClr val="244894"/>
              </a:solidFill>
              <a:latin typeface="Calibri" panose="020F0502020204030204" pitchFamily="34" charset="0"/>
              <a:cs typeface="Calibri" panose="020F0502020204030204" pitchFamily="34" charset="0"/>
            </a:endParaRPr>
          </a:p>
        </p:txBody>
      </p:sp>
      <p:sp>
        <p:nvSpPr>
          <p:cNvPr id="8205" name="Titel 1"/>
          <p:cNvSpPr>
            <a:spLocks noGrp="1"/>
          </p:cNvSpPr>
          <p:nvPr>
            <p:ph type="title" idx="4294967295"/>
          </p:nvPr>
        </p:nvSpPr>
        <p:spPr>
          <a:xfrm>
            <a:off x="557213" y="541338"/>
            <a:ext cx="7180262" cy="862012"/>
          </a:xfrm>
        </p:spPr>
        <p:txBody>
          <a:bodyPr/>
          <a:lstStyle/>
          <a:p>
            <a:pPr>
              <a:defRPr/>
            </a:pPr>
            <a:r>
              <a:rPr lang="de-DE" altLang="de-DE" sz="2000" kern="1200" dirty="0" smtClean="0"/>
              <a:t/>
            </a:r>
            <a:br>
              <a:rPr lang="de-DE" altLang="de-DE" sz="2000" kern="1200" dirty="0" smtClean="0"/>
            </a:br>
            <a:r>
              <a:rPr lang="de-DE" altLang="de-DE" sz="3300" kern="1200" dirty="0" smtClean="0">
                <a:latin typeface="Calibri" panose="020F0502020204030204" pitchFamily="34" charset="0"/>
                <a:cs typeface="Calibri" panose="020F0502020204030204" pitchFamily="34" charset="0"/>
              </a:rPr>
              <a:t>Lenkungsverfahren (1/2)</a:t>
            </a:r>
            <a:r>
              <a:rPr lang="de-DE" altLang="de-DE" sz="3300" u="sng" dirty="0" smtClean="0">
                <a:latin typeface="Calibri" panose="020F0502020204030204" pitchFamily="34" charset="0"/>
                <a:cs typeface="Calibri" panose="020F0502020204030204" pitchFamily="34" charset="0"/>
              </a:rPr>
              <a:t/>
            </a:r>
            <a:br>
              <a:rPr lang="de-DE" altLang="de-DE" sz="3300" u="sng" dirty="0" smtClean="0">
                <a:latin typeface="Calibri" panose="020F0502020204030204" pitchFamily="34" charset="0"/>
                <a:cs typeface="Calibri" panose="020F0502020204030204" pitchFamily="34" charset="0"/>
              </a:rPr>
            </a:br>
            <a:r>
              <a:rPr lang="de-DE" altLang="de-DE" sz="1600" dirty="0" smtClean="0"/>
              <a:t>		</a:t>
            </a:r>
          </a:p>
        </p:txBody>
      </p:sp>
      <p:sp>
        <p:nvSpPr>
          <p:cNvPr id="22541" name="Rechteck 1"/>
          <p:cNvSpPr>
            <a:spLocks noChangeArrowheads="1"/>
          </p:cNvSpPr>
          <p:nvPr/>
        </p:nvSpPr>
        <p:spPr bwMode="auto">
          <a:xfrm>
            <a:off x="2286000" y="2844800"/>
            <a:ext cx="457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de-DE">
                <a:latin typeface="Arial" panose="020B0604020202020204" pitchFamily="34" charset="0"/>
              </a:rPr>
              <a:t/>
            </a:r>
            <a:br>
              <a:rPr lang="de-DE" altLang="de-DE">
                <a:latin typeface="Arial" panose="020B0604020202020204" pitchFamily="34" charset="0"/>
              </a:rPr>
            </a:br>
            <a:endParaRPr lang="de-DE" altLang="de-DE"/>
          </a:p>
        </p:txBody>
      </p:sp>
      <p:pic>
        <p:nvPicPr>
          <p:cNvPr id="3" name="Audio 2">
            <a:hlinkClick r:id="" action="ppaction://media"/>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6890071"/>
      </p:ext>
    </p:extLst>
  </p:cSld>
  <p:clrMapOvr>
    <a:masterClrMapping/>
  </p:clrMapOvr>
  <p:transition advTm="71154">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53"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69" name="think-cell Slide" r:id="rId13" imgW="360" imgH="360" progId="TCLayout.ActiveDocument.1">
                  <p:embed/>
                </p:oleObj>
              </mc:Choice>
              <mc:Fallback>
                <p:oleObj name="think-cell Slide" r:id="rId13" imgW="360" imgH="360" progId="TCLayout.ActiveDocument.1">
                  <p:embed/>
                  <p:pic>
                    <p:nvPicPr>
                      <p:cNvPr id="24578" name="Object 53"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79" name="Rectangle 3" hidden="1"/>
          <p:cNvSpPr>
            <a:spLocks noChangeArrowheads="1"/>
          </p:cNvSpPr>
          <p:nvPr>
            <p:custDataLst>
              <p:tags r:id="rId3"/>
            </p:custDataLst>
          </p:nvPr>
        </p:nvSpPr>
        <p:spPr bwMode="auto">
          <a:xfrm>
            <a:off x="0" y="0"/>
            <a:ext cx="158750" cy="158750"/>
          </a:xfrm>
          <a:prstGeom prst="rect">
            <a:avLst/>
          </a:prstGeom>
          <a:solidFill>
            <a:schemeClr val="accent1"/>
          </a:solidFill>
          <a:ln w="9525">
            <a:solidFill>
              <a:schemeClr val="tx1"/>
            </a:solidFill>
            <a:miter lim="800000"/>
            <a:headEnd/>
            <a:tailEnd/>
          </a:ln>
        </p:spPr>
        <p:txBody>
          <a:bodyPr wrap="none"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eaLnBrk="1" hangingPunct="1">
              <a:lnSpc>
                <a:spcPct val="100000"/>
              </a:lnSpc>
            </a:pPr>
            <a:endParaRPr lang="de-DE" altLang="de-DE" sz="1400">
              <a:solidFill>
                <a:schemeClr val="tx1"/>
              </a:solidFill>
            </a:endParaRPr>
          </a:p>
        </p:txBody>
      </p:sp>
      <p:sp>
        <p:nvSpPr>
          <p:cNvPr id="24580" name="Fußzeilenplatzhalter 4"/>
          <p:cNvSpPr txBox="1">
            <a:spLocks noGrp="1"/>
          </p:cNvSpPr>
          <p:nvPr>
            <p:custDataLst>
              <p:tags r:id="rId4"/>
            </p:custDataLst>
          </p:nvPr>
        </p:nvSpPr>
        <p:spPr bwMode="auto">
          <a:xfrm>
            <a:off x="531813" y="293688"/>
            <a:ext cx="38973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000">
              <a:solidFill>
                <a:srgbClr val="244894"/>
              </a:solidFill>
              <a:latin typeface="Times New Roman" panose="02020603050405020304" pitchFamily="18" charset="0"/>
            </a:endParaRPr>
          </a:p>
        </p:txBody>
      </p:sp>
      <p:sp>
        <p:nvSpPr>
          <p:cNvPr id="24581" name="Rectangle 3"/>
          <p:cNvSpPr>
            <a:spLocks noChangeArrowheads="1"/>
          </p:cNvSpPr>
          <p:nvPr>
            <p:custDataLst>
              <p:tags r:id="rId5"/>
            </p:custDataLst>
          </p:nvPr>
        </p:nvSpPr>
        <p:spPr bwMode="auto">
          <a:xfrm>
            <a:off x="5394325" y="5835650"/>
            <a:ext cx="8794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pPr>
            <a:endParaRPr lang="de-DE" altLang="de-DE" sz="1400">
              <a:solidFill>
                <a:schemeClr val="tx1"/>
              </a:solidFill>
            </a:endParaRPr>
          </a:p>
        </p:txBody>
      </p:sp>
      <p:sp>
        <p:nvSpPr>
          <p:cNvPr id="24582" name="Rectangle 3"/>
          <p:cNvSpPr>
            <a:spLocks noChangeArrowheads="1"/>
          </p:cNvSpPr>
          <p:nvPr>
            <p:custDataLst>
              <p:tags r:id="rId6"/>
            </p:custDataLst>
          </p:nvPr>
        </p:nvSpPr>
        <p:spPr bwMode="auto">
          <a:xfrm>
            <a:off x="4222750" y="5835650"/>
            <a:ext cx="3794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400">
              <a:solidFill>
                <a:schemeClr val="tx1"/>
              </a:solidFill>
            </a:endParaRPr>
          </a:p>
        </p:txBody>
      </p:sp>
      <p:sp>
        <p:nvSpPr>
          <p:cNvPr id="24583" name="Rectangle 3"/>
          <p:cNvSpPr>
            <a:spLocks noChangeArrowheads="1"/>
          </p:cNvSpPr>
          <p:nvPr>
            <p:custDataLst>
              <p:tags r:id="rId7"/>
            </p:custDataLst>
          </p:nvPr>
        </p:nvSpPr>
        <p:spPr bwMode="auto">
          <a:xfrm>
            <a:off x="1889125" y="5835650"/>
            <a:ext cx="3794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400">
              <a:solidFill>
                <a:schemeClr val="tx1"/>
              </a:solidFill>
            </a:endParaRPr>
          </a:p>
        </p:txBody>
      </p:sp>
      <p:sp>
        <p:nvSpPr>
          <p:cNvPr id="24584" name="Rectangle 3"/>
          <p:cNvSpPr>
            <a:spLocks noChangeArrowheads="1"/>
          </p:cNvSpPr>
          <p:nvPr>
            <p:custDataLst>
              <p:tags r:id="rId8"/>
            </p:custDataLst>
          </p:nvPr>
        </p:nvSpPr>
        <p:spPr bwMode="auto">
          <a:xfrm>
            <a:off x="8172450" y="1749425"/>
            <a:ext cx="4968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200">
              <a:solidFill>
                <a:schemeClr val="tx1"/>
              </a:solidFill>
            </a:endParaRPr>
          </a:p>
        </p:txBody>
      </p:sp>
      <p:sp>
        <p:nvSpPr>
          <p:cNvPr id="24585" name="Rectangle 3"/>
          <p:cNvSpPr>
            <a:spLocks noChangeArrowheads="1"/>
          </p:cNvSpPr>
          <p:nvPr>
            <p:custDataLst>
              <p:tags r:id="rId9"/>
            </p:custDataLst>
          </p:nvPr>
        </p:nvSpPr>
        <p:spPr bwMode="auto">
          <a:xfrm>
            <a:off x="8172450" y="1477963"/>
            <a:ext cx="6238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nSpc>
                <a:spcPct val="100000"/>
              </a:lnSpc>
              <a:buClr>
                <a:srgbClr val="244894"/>
              </a:buClr>
              <a:buFont typeface="Wingdings" panose="05000000000000000000" pitchFamily="2" charset="2"/>
              <a:buNone/>
            </a:pPr>
            <a:endParaRPr lang="de-DE" altLang="de-DE" sz="1200">
              <a:solidFill>
                <a:schemeClr val="tx1"/>
              </a:solidFill>
            </a:endParaRPr>
          </a:p>
        </p:txBody>
      </p:sp>
      <p:sp>
        <p:nvSpPr>
          <p:cNvPr id="8203" name="Textfeld 23"/>
          <p:cNvSpPr txBox="1">
            <a:spLocks noChangeArrowheads="1"/>
          </p:cNvSpPr>
          <p:nvPr/>
        </p:nvSpPr>
        <p:spPr bwMode="auto">
          <a:xfrm>
            <a:off x="557213" y="357188"/>
            <a:ext cx="2943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244894"/>
              </a:buClr>
              <a:buFont typeface="Wingdings" pitchFamily="2" charset="2"/>
              <a:buChar char="§"/>
              <a:defRPr sz="1600">
                <a:solidFill>
                  <a:schemeClr val="tx1"/>
                </a:solidFill>
                <a:latin typeface="Arial" charset="0"/>
              </a:defRPr>
            </a:lvl1pPr>
            <a:lvl2pPr marL="742950" indent="-285750" eaLnBrk="0" hangingPunct="0">
              <a:buClr>
                <a:srgbClr val="244894"/>
              </a:buClr>
              <a:buChar char="–"/>
              <a:defRPr sz="1600">
                <a:solidFill>
                  <a:schemeClr val="tx1"/>
                </a:solidFill>
                <a:latin typeface="Arial" charset="0"/>
              </a:defRPr>
            </a:lvl2pPr>
            <a:lvl3pPr marL="1143000" indent="-228600" eaLnBrk="0" hangingPunct="0">
              <a:buClr>
                <a:srgbClr val="244894"/>
              </a:buClr>
              <a:buChar char="•"/>
              <a:defRPr sz="1600">
                <a:solidFill>
                  <a:schemeClr val="tx1"/>
                </a:solidFill>
                <a:latin typeface="Arial" charset="0"/>
              </a:defRPr>
            </a:lvl3pPr>
            <a:lvl4pPr marL="1600200" indent="-228600" eaLnBrk="0" hangingPunct="0">
              <a:buClr>
                <a:srgbClr val="244894"/>
              </a:buClr>
              <a:buFont typeface="Arial" charset="0"/>
              <a:buChar char="̵"/>
              <a:defRPr sz="1600">
                <a:solidFill>
                  <a:schemeClr val="tx1"/>
                </a:solidFill>
                <a:latin typeface="Arial" charset="0"/>
              </a:defRPr>
            </a:lvl4pPr>
            <a:lvl5pPr marL="2057400" indent="-228600" eaLnBrk="0" hangingPunct="0">
              <a:lnSpc>
                <a:spcPts val="3000"/>
              </a:lnSpc>
              <a:buClr>
                <a:srgbClr val="244894"/>
              </a:buClr>
              <a:buChar char="»"/>
              <a:defRPr sz="1600">
                <a:solidFill>
                  <a:schemeClr val="tx1"/>
                </a:solidFill>
                <a:latin typeface="Arial" charset="0"/>
              </a:defRPr>
            </a:lvl5pPr>
            <a:lvl6pPr marL="25146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6pPr>
            <a:lvl7pPr marL="29718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7pPr>
            <a:lvl8pPr marL="34290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8pPr>
            <a:lvl9pPr marL="38862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9pPr>
          </a:lstStyle>
          <a:p>
            <a:pPr eaLnBrk="1" hangingPunct="1">
              <a:buClrTx/>
              <a:buFont typeface="Wingdings" pitchFamily="2" charset="2"/>
              <a:buNone/>
              <a:defRPr/>
            </a:pPr>
            <a:r>
              <a:rPr lang="de-DE" altLang="de-DE" sz="900" dirty="0">
                <a:solidFill>
                  <a:srgbClr val="244894"/>
                </a:solidFill>
                <a:latin typeface="+mj-lt"/>
              </a:rPr>
              <a:t>Staatliches Schulamt für den Landkreis Groß-Gerau</a:t>
            </a:r>
          </a:p>
          <a:p>
            <a:pPr eaLnBrk="1" hangingPunct="1">
              <a:buClrTx/>
              <a:buFont typeface="Wingdings" pitchFamily="2" charset="2"/>
              <a:buNone/>
              <a:defRPr/>
            </a:pPr>
            <a:r>
              <a:rPr lang="de-DE" altLang="de-DE" sz="900" dirty="0">
                <a:solidFill>
                  <a:srgbClr val="244894"/>
                </a:solidFill>
                <a:latin typeface="+mj-lt"/>
              </a:rPr>
              <a:t>und den Main-Taunus-Kreis</a:t>
            </a:r>
          </a:p>
        </p:txBody>
      </p:sp>
      <p:sp>
        <p:nvSpPr>
          <p:cNvPr id="18" name="Rectangle 26"/>
          <p:cNvSpPr txBox="1">
            <a:spLocks noChangeArrowheads="1"/>
          </p:cNvSpPr>
          <p:nvPr>
            <p:custDataLst>
              <p:tags r:id="rId10"/>
            </p:custDataLst>
          </p:nvPr>
        </p:nvSpPr>
        <p:spPr bwMode="auto">
          <a:xfrm>
            <a:off x="271463" y="1597025"/>
            <a:ext cx="8661400" cy="3910013"/>
          </a:xfrm>
          <a:prstGeom prst="rect">
            <a:avLst/>
          </a:prstGeom>
          <a:noFill/>
          <a:ln w="9525">
            <a:noFill/>
            <a:miter lim="800000"/>
            <a:headEnd/>
            <a:tailEnd/>
          </a:ln>
        </p:spPr>
        <p:txBody>
          <a:bodyPr lIns="0" tIns="0" rIns="0" bIns="0">
            <a:spAutoFit/>
          </a:bodyPr>
          <a:lstStyle/>
          <a:p>
            <a:pPr marL="1257300" lvl="3" indent="-342900">
              <a:buFontTx/>
              <a:buAutoNum type="arabicPeriod" startAt="5"/>
              <a:defRPr/>
            </a:pPr>
            <a:r>
              <a:rPr lang="de-DE" sz="1800" dirty="0">
                <a:solidFill>
                  <a:srgbClr val="244894"/>
                </a:solidFill>
                <a:latin typeface="Calibri" panose="020F0502020204030204" pitchFamily="34" charset="0"/>
                <a:cs typeface="Calibri" panose="020F0502020204030204" pitchFamily="34" charset="0"/>
              </a:rPr>
              <a:t>In letzter Instanz würde danach eine Schulzuweisung gemäß gewünschtem Bildungsgang, freier Kapazitäten sowie Erreichbarkeit erfolgen. </a:t>
            </a:r>
          </a:p>
          <a:p>
            <a:pPr marL="1257300" lvl="3" indent="-342900">
              <a:buFont typeface="+mj-lt"/>
              <a:buAutoNum type="arabicPeriod"/>
              <a:defRPr/>
            </a:pPr>
            <a:endParaRPr lang="de-DE" sz="800" dirty="0">
              <a:solidFill>
                <a:srgbClr val="244894"/>
              </a:solidFill>
              <a:latin typeface="Calibri" panose="020F0502020204030204" pitchFamily="34" charset="0"/>
              <a:cs typeface="Calibri" panose="020F0502020204030204" pitchFamily="34" charset="0"/>
            </a:endParaRPr>
          </a:p>
          <a:p>
            <a:pPr marL="1257300" lvl="3" indent="-342900">
              <a:buFontTx/>
              <a:buAutoNum type="arabicPeriod" startAt="6"/>
              <a:defRPr/>
            </a:pPr>
            <a:r>
              <a:rPr lang="de-DE" sz="1800" dirty="0">
                <a:solidFill>
                  <a:srgbClr val="244894"/>
                </a:solidFill>
                <a:latin typeface="Calibri" panose="020F0502020204030204" pitchFamily="34" charset="0"/>
                <a:cs typeface="Calibri" panose="020F0502020204030204" pitchFamily="34" charset="0"/>
              </a:rPr>
              <a:t>Hinsichtlich nachträglich frei werdender Plätze wird eine Nachrückerliste geführt.</a:t>
            </a:r>
          </a:p>
          <a:p>
            <a:pPr marL="914400" lvl="3">
              <a:defRPr/>
            </a:pPr>
            <a:endParaRPr lang="de-DE" sz="800" dirty="0">
              <a:solidFill>
                <a:srgbClr val="244894"/>
              </a:solidFill>
              <a:latin typeface="Calibri" panose="020F0502020204030204" pitchFamily="34" charset="0"/>
              <a:cs typeface="Calibri" panose="020F0502020204030204" pitchFamily="34" charset="0"/>
            </a:endParaRPr>
          </a:p>
          <a:p>
            <a:pPr marL="1257300" lvl="3" indent="-342900">
              <a:buFontTx/>
              <a:buAutoNum type="arabicPeriod" startAt="7"/>
              <a:defRPr/>
            </a:pPr>
            <a:r>
              <a:rPr lang="de-DE" sz="1800" dirty="0">
                <a:solidFill>
                  <a:srgbClr val="244894"/>
                </a:solidFill>
                <a:latin typeface="Calibri" panose="020F0502020204030204" pitchFamily="34" charset="0"/>
                <a:cs typeface="Calibri" panose="020F0502020204030204" pitchFamily="34" charset="0"/>
              </a:rPr>
              <a:t>Externe/private Träger sind nicht zur Aufnahme von bestimmten Schülerinnen und Schülern verpflichtet. Entsprechende Wünsche zählen dennoch im Verfahren.</a:t>
            </a:r>
          </a:p>
          <a:p>
            <a:pPr marL="1257300" lvl="3" indent="-342900">
              <a:buFontTx/>
              <a:buAutoNum type="arabicPeriod" startAt="7"/>
              <a:defRPr/>
            </a:pPr>
            <a:endParaRPr lang="de-DE" sz="800" dirty="0">
              <a:solidFill>
                <a:srgbClr val="244894"/>
              </a:solidFill>
              <a:latin typeface="Calibri" panose="020F0502020204030204" pitchFamily="34" charset="0"/>
              <a:cs typeface="Calibri" panose="020F0502020204030204" pitchFamily="34" charset="0"/>
            </a:endParaRPr>
          </a:p>
          <a:p>
            <a:pPr marL="1257300" lvl="3" indent="-342900">
              <a:buFontTx/>
              <a:buAutoNum type="arabicPeriod" startAt="7"/>
              <a:defRPr/>
            </a:pPr>
            <a:r>
              <a:rPr lang="de-DE" sz="1800" dirty="0">
                <a:solidFill>
                  <a:srgbClr val="244894"/>
                </a:solidFill>
                <a:latin typeface="Calibri" panose="020F0502020204030204" pitchFamily="34" charset="0"/>
                <a:cs typeface="Calibri" panose="020F0502020204030204" pitchFamily="34" charset="0"/>
              </a:rPr>
              <a:t>Das Aufnahmeverfahren ist abgeschlossen, wenn Sie von der zukünftigen Schule Ihres Kindes das entsprechende Aufnahmeschreiben mit weiteren Informationen erhalten.</a:t>
            </a:r>
          </a:p>
          <a:p>
            <a:pPr marL="914400" lvl="3">
              <a:defRPr/>
            </a:pPr>
            <a:endParaRPr lang="de-DE" sz="1600" dirty="0">
              <a:solidFill>
                <a:srgbClr val="244894"/>
              </a:solidFill>
              <a:latin typeface="Arial" charset="0"/>
            </a:endParaRPr>
          </a:p>
          <a:p>
            <a:pPr marL="914400" lvl="3">
              <a:defRPr/>
            </a:pPr>
            <a:endParaRPr lang="de-DE" sz="1600" dirty="0">
              <a:solidFill>
                <a:srgbClr val="244894"/>
              </a:solidFill>
              <a:latin typeface="Arial" charset="0"/>
            </a:endParaRPr>
          </a:p>
          <a:p>
            <a:pPr marL="285750" lvl="1" indent="-285750">
              <a:buFont typeface="Arial" panose="020B0604020202020204" pitchFamily="34" charset="0"/>
              <a:buChar char="•"/>
              <a:defRPr/>
            </a:pPr>
            <a:endParaRPr lang="de-DE" sz="1800" b="1" kern="0" dirty="0">
              <a:solidFill>
                <a:srgbClr val="244894"/>
              </a:solidFill>
              <a:latin typeface="Arial" pitchFamily="34" charset="0"/>
              <a:cs typeface="Arial" pitchFamily="34" charset="0"/>
            </a:endParaRPr>
          </a:p>
        </p:txBody>
      </p:sp>
      <p:sp>
        <p:nvSpPr>
          <p:cNvPr id="24588" name="Rechteck 1"/>
          <p:cNvSpPr>
            <a:spLocks noChangeArrowheads="1"/>
          </p:cNvSpPr>
          <p:nvPr/>
        </p:nvSpPr>
        <p:spPr bwMode="auto">
          <a:xfrm>
            <a:off x="2286000" y="2844800"/>
            <a:ext cx="457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de-DE">
                <a:latin typeface="Arial" panose="020B0604020202020204" pitchFamily="34" charset="0"/>
              </a:rPr>
              <a:t/>
            </a:r>
            <a:br>
              <a:rPr lang="de-DE" altLang="de-DE">
                <a:latin typeface="Arial" panose="020B0604020202020204" pitchFamily="34" charset="0"/>
              </a:rPr>
            </a:br>
            <a:endParaRPr lang="de-DE" altLang="de-DE"/>
          </a:p>
        </p:txBody>
      </p:sp>
      <p:sp>
        <p:nvSpPr>
          <p:cNvPr id="14" name="Titel 1"/>
          <p:cNvSpPr txBox="1">
            <a:spLocks/>
          </p:cNvSpPr>
          <p:nvPr/>
        </p:nvSpPr>
        <p:spPr bwMode="auto">
          <a:xfrm>
            <a:off x="557213" y="530225"/>
            <a:ext cx="7180262"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altLang="de-DE" sz="2000" dirty="0" smtClean="0"/>
              <a:t/>
            </a:r>
            <a:br>
              <a:rPr lang="de-DE" altLang="de-DE" sz="2000" dirty="0" smtClean="0"/>
            </a:br>
            <a:r>
              <a:rPr lang="de-DE" altLang="de-DE" sz="2000" dirty="0" smtClean="0">
                <a:latin typeface="Calibri" panose="020F0502020204030204" pitchFamily="34" charset="0"/>
                <a:cs typeface="Calibri" panose="020F0502020204030204" pitchFamily="34" charset="0"/>
              </a:rPr>
              <a:t>Lenkungsverfahren (2/2)</a:t>
            </a:r>
            <a:r>
              <a:rPr lang="de-DE" altLang="de-DE" sz="1600" u="sng" kern="0" dirty="0" smtClean="0">
                <a:latin typeface="Calibri" panose="020F0502020204030204" pitchFamily="34" charset="0"/>
                <a:cs typeface="Calibri" panose="020F0502020204030204" pitchFamily="34" charset="0"/>
              </a:rPr>
              <a:t/>
            </a:r>
            <a:br>
              <a:rPr lang="de-DE" altLang="de-DE" sz="1600" u="sng" kern="0" dirty="0" smtClean="0">
                <a:latin typeface="Calibri" panose="020F0502020204030204" pitchFamily="34" charset="0"/>
                <a:cs typeface="Calibri" panose="020F0502020204030204" pitchFamily="34" charset="0"/>
              </a:rPr>
            </a:br>
            <a:r>
              <a:rPr lang="de-DE" altLang="de-DE" sz="1600" kern="0" dirty="0" smtClean="0"/>
              <a:t>		</a:t>
            </a:r>
          </a:p>
        </p:txBody>
      </p:sp>
      <p:pic>
        <p:nvPicPr>
          <p:cNvPr id="3" name="Audio 2">
            <a:hlinkClick r:id="" action="ppaction://media"/>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318500" y="6032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5181388"/>
      </p:ext>
    </p:extLst>
  </p:cSld>
  <p:clrMapOvr>
    <a:masterClrMapping/>
  </p:clrMapOvr>
  <p:transition advTm="67677">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8287072" cy="4321175"/>
          </a:xfrm>
        </p:spPr>
        <p:txBody>
          <a:bodyPr/>
          <a:lstStyle/>
          <a:p>
            <a:pPr marL="285750" indent="-285750" eaLnBrk="1" hangingPunct="1">
              <a:spcAft>
                <a:spcPts val="1000"/>
              </a:spcAft>
              <a:buFontTx/>
              <a:buChar char="•"/>
              <a:defRPr/>
            </a:pPr>
            <a:r>
              <a:rPr lang="de-DE" altLang="de-DE" sz="2000" b="1"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b="1"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908720"/>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r>
              <a:rPr lang="de-DE" sz="2000" dirty="0" smtClean="0">
                <a:solidFill>
                  <a:schemeClr val="accent6">
                    <a:lumMod val="75000"/>
                  </a:schemeClr>
                </a:solidFill>
              </a:rPr>
              <a:t>.</a:t>
            </a: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r>
              <a:rPr lang="de-DE" sz="2000" dirty="0" smtClean="0">
                <a:solidFill>
                  <a:schemeClr val="accent6">
                    <a:lumMod val="75000"/>
                  </a:schemeClr>
                </a:solidFill>
              </a:rPr>
              <a:t>Bei </a:t>
            </a:r>
            <a:r>
              <a:rPr lang="de-DE" sz="2000" dirty="0">
                <a:solidFill>
                  <a:schemeClr val="accent6">
                    <a:lumMod val="75000"/>
                  </a:schemeClr>
                </a:solidFill>
              </a:rPr>
              <a:t>geeigneten Unterrichtsthemen soll fachübergreifend unterrichtet werden.</a:t>
            </a:r>
          </a:p>
          <a:p>
            <a:pPr marL="285750" indent="-285750">
              <a:buFont typeface="Arial" panose="020B0604020202020204" pitchFamily="34" charset="0"/>
              <a:buChar char="•"/>
              <a:defRPr/>
            </a:pPr>
            <a:r>
              <a:rPr lang="de-DE" sz="2000" dirty="0" smtClean="0">
                <a:solidFill>
                  <a:schemeClr val="accent6">
                    <a:lumMod val="75000"/>
                  </a:schemeClr>
                </a:solidFill>
              </a:rPr>
              <a:t>Als </a:t>
            </a:r>
            <a:r>
              <a:rPr lang="de-DE" sz="2000" dirty="0">
                <a:solidFill>
                  <a:schemeClr val="accent6">
                    <a:lumMod val="75000"/>
                  </a:schemeClr>
                </a:solidFill>
              </a:rPr>
              <a:t>Fremdsprache wird Englisch angeboten</a:t>
            </a:r>
            <a:r>
              <a:rPr lang="de-DE" sz="2000" dirty="0" smtClean="0">
                <a:solidFill>
                  <a:schemeClr val="accent6">
                    <a:lumMod val="75000"/>
                  </a:schemeClr>
                </a:solidFill>
              </a:rPr>
              <a:t>.</a:t>
            </a:r>
          </a:p>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r>
              <a:rPr lang="de-DE" sz="2000" dirty="0" smtClean="0">
                <a:solidFill>
                  <a:schemeClr val="accent6">
                    <a:lumMod val="75000"/>
                  </a:schemeClr>
                </a:solidFill>
              </a:rPr>
              <a:t>.</a:t>
            </a: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6" name="Rectangle 2"/>
          <p:cNvSpPr txBox="1">
            <a:spLocks noChangeArrowheads="1"/>
          </p:cNvSpPr>
          <p:nvPr/>
        </p:nvSpPr>
        <p:spPr bwMode="auto">
          <a:xfrm>
            <a:off x="568112" y="332656"/>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8143056" cy="4114800"/>
          </a:xfrm>
        </p:spPr>
        <p:txBody>
          <a:bodyPr/>
          <a:lstStyle/>
          <a:p>
            <a:pPr marL="285750" indent="-285750" eaLnBrk="1" hangingPunct="1">
              <a:spcAft>
                <a:spcPts val="1000"/>
              </a:spcAft>
              <a:buFontTx/>
              <a:buChar char="•"/>
              <a:defRPr/>
            </a:pPr>
            <a:r>
              <a:rPr lang="de-DE" altLang="de-DE" sz="2000" b="1" dirty="0">
                <a:solidFill>
                  <a:schemeClr val="accent6">
                    <a:lumMod val="75000"/>
                  </a:schemeClr>
                </a:solidFill>
                <a:cs typeface="Arial" charset="0"/>
              </a:rPr>
              <a:t>Spätestens bis zum 25. Februar</a:t>
            </a:r>
            <a:r>
              <a:rPr lang="de-DE" altLang="de-DE" sz="2000" dirty="0">
                <a:solidFill>
                  <a:schemeClr val="accent6">
                    <a:lumMod val="75000"/>
                  </a:schemeClr>
                </a:solidFill>
                <a:cs typeface="Arial" charset="0"/>
              </a:rPr>
              <a:t> erhalten Sie von der Grund-schule die Einladung zu einem persönlichen </a:t>
            </a:r>
            <a:r>
              <a:rPr lang="de-DE" altLang="de-DE" sz="2000" b="1" dirty="0">
                <a:solidFill>
                  <a:schemeClr val="accent6">
                    <a:lumMod val="75000"/>
                  </a:schemeClr>
                </a:solidFill>
                <a:cs typeface="Arial" charset="0"/>
              </a:rPr>
              <a:t>Beratungsgespräch</a:t>
            </a:r>
            <a:r>
              <a:rPr lang="de-DE" altLang="de-DE" sz="2000" dirty="0">
                <a:solidFill>
                  <a:schemeClr val="accent6">
                    <a:lumMod val="75000"/>
                  </a:schemeClr>
                </a:solidFill>
                <a:cs typeface="Arial" charset="0"/>
              </a:rPr>
              <a: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t>
            </a:r>
            <a:r>
              <a:rPr lang="de-DE" altLang="de-DE" sz="2000" b="1" dirty="0">
                <a:solidFill>
                  <a:schemeClr val="accent6">
                    <a:lumMod val="75000"/>
                  </a:schemeClr>
                </a:solidFill>
                <a:cs typeface="Arial" charset="0"/>
              </a:rPr>
              <a:t>Anmelde-formular für die weiterführenden Schulen </a:t>
            </a:r>
            <a:r>
              <a:rPr lang="de-DE" altLang="de-DE" sz="2000" dirty="0">
                <a:solidFill>
                  <a:schemeClr val="accent6">
                    <a:lumMod val="75000"/>
                  </a:schemeClr>
                </a:solidFill>
                <a:cs typeface="Arial" charset="0"/>
              </a:rPr>
              <a:t>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bwMode="auto">
          <a:xfrm>
            <a:off x="179512" y="77669"/>
            <a:ext cx="7229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smtClean="0"/>
              <a:t>   </a:t>
            </a:r>
            <a:r>
              <a:rPr lang="de-DE" sz="2000" kern="0" dirty="0" smtClean="0"/>
              <a:t>Anmeldeformular (1/2</a:t>
            </a:r>
            <a:r>
              <a:rPr lang="de-DE" sz="2000" kern="0" dirty="0"/>
              <a:t>)</a:t>
            </a:r>
          </a:p>
          <a:p>
            <a:pPr>
              <a:defRPr/>
            </a:pPr>
            <a:endParaRPr lang="de-DE" sz="2000" kern="0" dirty="0"/>
          </a:p>
        </p:txBody>
      </p:sp>
      <p:pic>
        <p:nvPicPr>
          <p:cNvPr id="16388" name="Grafik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563" y="447556"/>
            <a:ext cx="6367261" cy="3445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Gerade Verbindung mit Pfeil 6"/>
          <p:cNvCxnSpPr/>
          <p:nvPr/>
        </p:nvCxnSpPr>
        <p:spPr>
          <a:xfrm flipH="1">
            <a:off x="6717515" y="2002020"/>
            <a:ext cx="698431" cy="676182"/>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518441" y="1695633"/>
            <a:ext cx="438150" cy="612775"/>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 name="Grafik 4"/>
          <p:cNvPicPr>
            <a:picLocks noChangeAspect="1"/>
          </p:cNvPicPr>
          <p:nvPr/>
        </p:nvPicPr>
        <p:blipFill rotWithShape="1">
          <a:blip r:embed="rId4" cstate="print">
            <a:extLst>
              <a:ext uri="{28A0092B-C50C-407E-A947-70E740481C1C}">
                <a14:useLocalDpi xmlns:a14="http://schemas.microsoft.com/office/drawing/2010/main" val="0"/>
              </a:ext>
            </a:extLst>
          </a:blip>
          <a:srcRect l="-429" t="549" r="429" b="31350"/>
          <a:stretch/>
        </p:blipFill>
        <p:spPr bwMode="auto">
          <a:xfrm>
            <a:off x="784451" y="3962856"/>
            <a:ext cx="6376885" cy="23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Gerade Verbindung mit Pfeil 9"/>
          <p:cNvCxnSpPr/>
          <p:nvPr/>
        </p:nvCxnSpPr>
        <p:spPr>
          <a:xfrm>
            <a:off x="137520" y="3983706"/>
            <a:ext cx="869881" cy="559182"/>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235305"/>
      </p:ext>
    </p:extLst>
  </p:cSld>
  <p:clrMapOvr>
    <a:masterClrMapping/>
  </p:clrMapOvr>
  <p:transition spd="slow" advTm="1989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23"/>
          <p:cNvSpPr txBox="1">
            <a:spLocks noChangeArrowheads="1"/>
          </p:cNvSpPr>
          <p:nvPr/>
        </p:nvSpPr>
        <p:spPr bwMode="auto">
          <a:xfrm>
            <a:off x="557213" y="357188"/>
            <a:ext cx="2943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244894"/>
              </a:buClr>
              <a:buFont typeface="Wingdings" pitchFamily="2" charset="2"/>
              <a:buChar char="§"/>
              <a:defRPr sz="1600">
                <a:solidFill>
                  <a:schemeClr val="tx1"/>
                </a:solidFill>
                <a:latin typeface="Arial" charset="0"/>
              </a:defRPr>
            </a:lvl1pPr>
            <a:lvl2pPr marL="742950" indent="-285750" eaLnBrk="0" hangingPunct="0">
              <a:buClr>
                <a:srgbClr val="244894"/>
              </a:buClr>
              <a:buChar char="–"/>
              <a:defRPr sz="1600">
                <a:solidFill>
                  <a:schemeClr val="tx1"/>
                </a:solidFill>
                <a:latin typeface="Arial" charset="0"/>
              </a:defRPr>
            </a:lvl2pPr>
            <a:lvl3pPr marL="1143000" indent="-228600" eaLnBrk="0" hangingPunct="0">
              <a:buClr>
                <a:srgbClr val="244894"/>
              </a:buClr>
              <a:buChar char="•"/>
              <a:defRPr sz="1600">
                <a:solidFill>
                  <a:schemeClr val="tx1"/>
                </a:solidFill>
                <a:latin typeface="Arial" charset="0"/>
              </a:defRPr>
            </a:lvl3pPr>
            <a:lvl4pPr marL="1600200" indent="-228600" eaLnBrk="0" hangingPunct="0">
              <a:buClr>
                <a:srgbClr val="244894"/>
              </a:buClr>
              <a:buFont typeface="Arial" charset="0"/>
              <a:buChar char="̵"/>
              <a:defRPr sz="1600">
                <a:solidFill>
                  <a:schemeClr val="tx1"/>
                </a:solidFill>
                <a:latin typeface="Arial" charset="0"/>
              </a:defRPr>
            </a:lvl4pPr>
            <a:lvl5pPr marL="2057400" indent="-228600" eaLnBrk="0" hangingPunct="0">
              <a:lnSpc>
                <a:spcPts val="3000"/>
              </a:lnSpc>
              <a:buClr>
                <a:srgbClr val="244894"/>
              </a:buClr>
              <a:buChar char="»"/>
              <a:defRPr sz="1600">
                <a:solidFill>
                  <a:schemeClr val="tx1"/>
                </a:solidFill>
                <a:latin typeface="Arial" charset="0"/>
              </a:defRPr>
            </a:lvl5pPr>
            <a:lvl6pPr marL="25146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6pPr>
            <a:lvl7pPr marL="29718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7pPr>
            <a:lvl8pPr marL="34290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8pPr>
            <a:lvl9pPr marL="3886200" indent="-228600" eaLnBrk="0" fontAlgn="base" hangingPunct="0">
              <a:lnSpc>
                <a:spcPts val="3000"/>
              </a:lnSpc>
              <a:spcBef>
                <a:spcPct val="0"/>
              </a:spcBef>
              <a:spcAft>
                <a:spcPct val="0"/>
              </a:spcAft>
              <a:buClr>
                <a:srgbClr val="244894"/>
              </a:buClr>
              <a:buChar char="»"/>
              <a:defRPr sz="1600">
                <a:solidFill>
                  <a:schemeClr val="tx1"/>
                </a:solidFill>
                <a:latin typeface="Arial" charset="0"/>
              </a:defRPr>
            </a:lvl9pPr>
          </a:lstStyle>
          <a:p>
            <a:pPr eaLnBrk="1" hangingPunct="1">
              <a:buClrTx/>
              <a:buFontTx/>
              <a:buNone/>
              <a:defRPr/>
            </a:pPr>
            <a:r>
              <a:rPr lang="de-DE" altLang="de-DE" sz="900" dirty="0">
                <a:solidFill>
                  <a:srgbClr val="244894"/>
                </a:solidFill>
                <a:latin typeface="+mj-lt"/>
              </a:rPr>
              <a:t>Staatliches Schulamt für den Landkreis Groß-Gerau</a:t>
            </a:r>
          </a:p>
          <a:p>
            <a:pPr eaLnBrk="1" hangingPunct="1">
              <a:buClrTx/>
              <a:buFontTx/>
              <a:buNone/>
              <a:defRPr/>
            </a:pPr>
            <a:r>
              <a:rPr lang="de-DE" altLang="de-DE" sz="900" dirty="0">
                <a:solidFill>
                  <a:srgbClr val="244894"/>
                </a:solidFill>
                <a:latin typeface="+mj-lt"/>
              </a:rPr>
              <a:t>und den Main-Taunus-Kreis</a:t>
            </a:r>
          </a:p>
        </p:txBody>
      </p:sp>
      <p:sp>
        <p:nvSpPr>
          <p:cNvPr id="8" name="Titel 1"/>
          <p:cNvSpPr txBox="1">
            <a:spLocks/>
          </p:cNvSpPr>
          <p:nvPr/>
        </p:nvSpPr>
        <p:spPr bwMode="auto">
          <a:xfrm>
            <a:off x="557213" y="836613"/>
            <a:ext cx="7229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sz="2000" kern="0" dirty="0" smtClean="0"/>
              <a:t>Anmeldeformular (2/2)</a:t>
            </a:r>
            <a:endParaRPr lang="de-DE" sz="2000" kern="0" dirty="0"/>
          </a:p>
        </p:txBody>
      </p:sp>
      <p:pic>
        <p:nvPicPr>
          <p:cNvPr id="20484" name="Grafik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5925" y="1825625"/>
            <a:ext cx="8416925" cy="382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Gerade Verbindung mit Pfeil 5"/>
          <p:cNvCxnSpPr/>
          <p:nvPr/>
        </p:nvCxnSpPr>
        <p:spPr>
          <a:xfrm>
            <a:off x="827584" y="1316038"/>
            <a:ext cx="74612" cy="92402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906993"/>
      </p:ext>
    </p:extLst>
  </p:cSld>
  <p:clrMapOvr>
    <a:masterClrMapping/>
  </p:clrMapOvr>
  <p:transition spd="slow" advTm="66737"/>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99904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lnSpc>
                <a:spcPct val="100000"/>
              </a:lnSpc>
              <a:spcAft>
                <a:spcPts val="600"/>
              </a:spcAft>
              <a:buFont typeface="Arial" panose="020B0604020202020204" pitchFamily="34" charset="0"/>
              <a:buChar char="•"/>
              <a:defRPr/>
            </a:pPr>
            <a:r>
              <a:rPr lang="de-DE" altLang="de-DE" sz="2000" b="1" dirty="0">
                <a:solidFill>
                  <a:schemeClr val="accent6">
                    <a:lumMod val="75000"/>
                  </a:schemeClr>
                </a:solidFill>
                <a:cs typeface="Arial" charset="0"/>
              </a:rPr>
              <a:t>Die Entscheidung über den Bildungsgang treffen und </a:t>
            </a:r>
            <a:endParaRPr lang="de-DE" altLang="de-DE" sz="2000" b="1" dirty="0" smtClean="0">
              <a:solidFill>
                <a:schemeClr val="accent6">
                  <a:lumMod val="75000"/>
                </a:schemeClr>
              </a:solidFill>
              <a:cs typeface="Arial" charset="0"/>
            </a:endParaRPr>
          </a:p>
          <a:p>
            <a:pPr marL="0" indent="0" eaLnBrk="1" hangingPunct="1">
              <a:lnSpc>
                <a:spcPct val="100000"/>
              </a:lnSpc>
              <a:spcAft>
                <a:spcPts val="600"/>
              </a:spcAft>
              <a:defRPr/>
            </a:pPr>
            <a:r>
              <a:rPr lang="de-DE" altLang="de-DE" sz="2000" b="1" dirty="0" smtClean="0">
                <a:solidFill>
                  <a:schemeClr val="accent6">
                    <a:lumMod val="75000"/>
                  </a:schemeClr>
                </a:solidFill>
                <a:cs typeface="Arial" charset="0"/>
              </a:rPr>
              <a:t>    verantworten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cjme6Yn9eUGppC8pTQURu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pnr87Jr4EqytojYv8ozE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eXp8T8VfG0ybPuI2Bet8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bMURFKGFrUiJ8tf.gjNOU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7kk2OiPB0239IzTvX8rV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Ti9klIq8NkqtbOIfPFCSX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VJ.YBeBM50uPKDPJd9w2W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mFsReM0w0qjIsFYjUsOU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cjme6Yn9eUGppC8pTQURu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Ypnr87Jr4EqytojYv8oz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eXp8T8VfG0ybPuI2Bet8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bMURFKGFrUiJ8tf.gjNOU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7kk2OiPB0239IzTvX8rV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Ti9klIq8NkqtbOIfPFCSX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VJ.YBeBM50uPKDPJd9w2W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bmFsReM0w0qjIsFYjUsOUQ"/>
</p:tagLst>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3896</Words>
  <Application>Microsoft Office PowerPoint</Application>
  <PresentationFormat>Bildschirmpräsentation (4:3)</PresentationFormat>
  <Paragraphs>408</Paragraphs>
  <Slides>31</Slides>
  <Notes>28</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2</vt:i4>
      </vt:variant>
      <vt:variant>
        <vt:lpstr>Folientitel</vt:lpstr>
      </vt:variant>
      <vt:variant>
        <vt:i4>31</vt:i4>
      </vt:variant>
    </vt:vector>
  </HeadingPairs>
  <TitlesOfParts>
    <vt:vector size="41" baseType="lpstr">
      <vt:lpstr>MS PGothic</vt:lpstr>
      <vt:lpstr>Arial</vt:lpstr>
      <vt:lpstr>Calibri</vt:lpstr>
      <vt:lpstr>Courier New</vt:lpstr>
      <vt:lpstr>Times</vt:lpstr>
      <vt:lpstr>Times New Roman</vt:lpstr>
      <vt:lpstr>Wingdings</vt:lpstr>
      <vt:lpstr>Standarddesign</vt:lpstr>
      <vt:lpstr>Bitmap-Bild</vt:lpstr>
      <vt:lpstr>think-cell Slide</vt:lpstr>
      <vt:lpstr>PowerPoint-Präsentation</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Schulformen in der Sekundarstufe I</vt:lpstr>
      <vt:lpstr>Bildungsgänge und Schulformen – Was ist der Unterschied?</vt:lpstr>
      <vt:lpstr>Vorstellung der Schulformen </vt:lpstr>
      <vt:lpstr>Schulform integrierte Gesamtschule</vt:lpstr>
      <vt:lpstr>Schulform kooperative Gesamtschule</vt:lpstr>
      <vt:lpstr>Schulform Gymnasium</vt:lpstr>
      <vt:lpstr>Wie geht es weiter nach der Sekundarstufe I?</vt:lpstr>
      <vt:lpstr>Bildungswege in Hessen</vt:lpstr>
      <vt:lpstr>Die rechtlichen Bestimmungen zum Übergang in die weiterführenden Schulen finden Sie zum Nachlesen:</vt:lpstr>
      <vt:lpstr>Schülerbeförderung </vt:lpstr>
      <vt:lpstr>Vielen Dank für Ihre Aufmerksamkeit.   Wir wünschen Ihnen einen schönen Abend!</vt:lpstr>
      <vt:lpstr>Backup-Folien </vt:lpstr>
      <vt:lpstr>Der Hauptschulbildungsgang</vt:lpstr>
      <vt:lpstr>Der Realschulbildungsgang</vt:lpstr>
      <vt:lpstr>Der gymnasiale Bildungsgang</vt:lpstr>
      <vt:lpstr>PowerPoint-Präsentation</vt:lpstr>
      <vt:lpstr> Lenkungsverfahren (1/2)   </vt:lpstr>
      <vt:lpstr>PowerPoint-Präsentation</vt:lpstr>
      <vt:lpstr>PowerPoint-Präsentation</vt:lpstr>
      <vt:lpstr>PowerPoint-Präsentation</vt:lpstr>
      <vt:lpstr>PowerPoint-Präsentation</vt:lpstr>
      <vt:lpstr>Schulform Realschule</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Löhr</cp:lastModifiedBy>
  <cp:revision>461</cp:revision>
  <cp:lastPrinted>2017-11-03T12:15:33Z</cp:lastPrinted>
  <dcterms:created xsi:type="dcterms:W3CDTF">2004-08-18T22:53:42Z</dcterms:created>
  <dcterms:modified xsi:type="dcterms:W3CDTF">2023-11-07T09:57:26Z</dcterms:modified>
</cp:coreProperties>
</file>