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9" r:id="rId16"/>
    <p:sldId id="277" r:id="rId17"/>
    <p:sldId id="280" r:id="rId18"/>
    <p:sldId id="281" r:id="rId19"/>
    <p:sldId id="271" r:id="rId20"/>
    <p:sldId id="272" r:id="rId21"/>
    <p:sldId id="274" r:id="rId22"/>
    <p:sldId id="273" r:id="rId23"/>
    <p:sldId id="276" r:id="rId24"/>
    <p:sldId id="275" r:id="rId25"/>
  </p:sldIdLst>
  <p:sldSz cx="12192000" cy="6858000"/>
  <p:notesSz cx="6888163" cy="100218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3" d="2"/>
        <a:sy n="3" d="2"/>
      </p:scale>
      <p:origin x="0" y="-71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003F3F-B886-46D4-99D8-20B77849990B}" type="doc">
      <dgm:prSet loTypeId="urn:microsoft.com/office/officeart/2005/8/layout/chart3" loCatId="relationship" qsTypeId="urn:microsoft.com/office/officeart/2005/8/quickstyle/simple1" qsCatId="simple" csTypeId="urn:microsoft.com/office/officeart/2005/8/colors/colorful1" csCatId="colorful" phldr="1"/>
      <dgm:spPr/>
    </dgm:pt>
    <dgm:pt modelId="{00D16B1C-6AB1-4D9C-A82C-7C8D65A64E67}">
      <dgm:prSet phldrT="[Text]"/>
      <dgm:spPr/>
      <dgm:t>
        <a:bodyPr vert="vert270"/>
        <a:lstStyle/>
        <a:p>
          <a:r>
            <a:rPr lang="de-DE" dirty="0" smtClean="0"/>
            <a:t>Kinder im 2. Schulbesuchsjahr</a:t>
          </a:r>
          <a:endParaRPr lang="de-DE" dirty="0"/>
        </a:p>
      </dgm:t>
    </dgm:pt>
    <dgm:pt modelId="{33793830-3A40-4A60-A33D-F41A3E7AFEED}" type="parTrans" cxnId="{F1EE432D-8386-4BD7-94D8-5EFA688DCFED}">
      <dgm:prSet/>
      <dgm:spPr/>
      <dgm:t>
        <a:bodyPr/>
        <a:lstStyle/>
        <a:p>
          <a:endParaRPr lang="de-DE"/>
        </a:p>
      </dgm:t>
    </dgm:pt>
    <dgm:pt modelId="{02D68CD8-742A-463B-877D-FF5595235040}" type="sibTrans" cxnId="{F1EE432D-8386-4BD7-94D8-5EFA688DCFED}">
      <dgm:prSet/>
      <dgm:spPr/>
      <dgm:t>
        <a:bodyPr/>
        <a:lstStyle/>
        <a:p>
          <a:endParaRPr lang="de-DE"/>
        </a:p>
      </dgm:t>
    </dgm:pt>
    <dgm:pt modelId="{C5AD7E1C-03BA-4C56-AC11-46C055864F61}">
      <dgm:prSet phldrT="[Text]" custT="1"/>
      <dgm:spPr/>
      <dgm:t>
        <a:bodyPr vert="vert270"/>
        <a:lstStyle/>
        <a:p>
          <a:pPr algn="ctr"/>
          <a:r>
            <a:rPr lang="de-DE" sz="3400" dirty="0" smtClean="0"/>
            <a:t>Kinder im 1. Schulbesuchsjahr</a:t>
          </a:r>
          <a:endParaRPr lang="de-DE" sz="3400" dirty="0"/>
        </a:p>
      </dgm:t>
    </dgm:pt>
    <dgm:pt modelId="{87878AD0-220A-41C9-A1B4-EE578526F50F}" type="sibTrans" cxnId="{E25B5D4C-855D-4C4F-A0CD-318E69D0CDC1}">
      <dgm:prSet/>
      <dgm:spPr/>
      <dgm:t>
        <a:bodyPr/>
        <a:lstStyle/>
        <a:p>
          <a:endParaRPr lang="de-DE"/>
        </a:p>
      </dgm:t>
    </dgm:pt>
    <dgm:pt modelId="{756ADF70-7833-4148-BA6B-A1C96B691F87}" type="parTrans" cxnId="{E25B5D4C-855D-4C4F-A0CD-318E69D0CDC1}">
      <dgm:prSet/>
      <dgm:spPr/>
      <dgm:t>
        <a:bodyPr/>
        <a:lstStyle/>
        <a:p>
          <a:endParaRPr lang="de-DE"/>
        </a:p>
      </dgm:t>
    </dgm:pt>
    <dgm:pt modelId="{661E09B8-7775-475E-B218-CDCE1C077706}" type="pres">
      <dgm:prSet presAssocID="{ED003F3F-B886-46D4-99D8-20B77849990B}" presName="compositeShape" presStyleCnt="0">
        <dgm:presLayoutVars>
          <dgm:chMax val="7"/>
          <dgm:dir/>
          <dgm:resizeHandles val="exact"/>
        </dgm:presLayoutVars>
      </dgm:prSet>
      <dgm:spPr/>
    </dgm:pt>
    <dgm:pt modelId="{9CF0A07A-DBCF-4D21-8A87-0538ACFEAA40}" type="pres">
      <dgm:prSet presAssocID="{ED003F3F-B886-46D4-99D8-20B77849990B}" presName="wedge1" presStyleLbl="node1" presStyleIdx="0" presStyleCnt="2" custAng="5400000" custLinFactNeighborX="-2509"/>
      <dgm:spPr/>
      <dgm:t>
        <a:bodyPr/>
        <a:lstStyle/>
        <a:p>
          <a:endParaRPr lang="de-DE"/>
        </a:p>
      </dgm:t>
    </dgm:pt>
    <dgm:pt modelId="{753F1B25-84CD-427D-83D4-84926792380A}" type="pres">
      <dgm:prSet presAssocID="{ED003F3F-B886-46D4-99D8-20B77849990B}" presName="wedge1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5376FAD-F622-4775-9124-E9DFAFF9AB52}" type="pres">
      <dgm:prSet presAssocID="{ED003F3F-B886-46D4-99D8-20B77849990B}" presName="wedge2" presStyleLbl="node1" presStyleIdx="1" presStyleCnt="2" custAng="5400000"/>
      <dgm:spPr/>
      <dgm:t>
        <a:bodyPr/>
        <a:lstStyle/>
        <a:p>
          <a:endParaRPr lang="de-DE"/>
        </a:p>
      </dgm:t>
    </dgm:pt>
    <dgm:pt modelId="{829CF532-B9F2-4A00-98EE-34456A518D29}" type="pres">
      <dgm:prSet presAssocID="{ED003F3F-B886-46D4-99D8-20B77849990B}" presName="wedge2Tx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63932ECD-E5C0-45A7-B614-4D4ECC5A6409}" type="presOf" srcId="{C5AD7E1C-03BA-4C56-AC11-46C055864F61}" destId="{D5376FAD-F622-4775-9124-E9DFAFF9AB52}" srcOrd="0" destOrd="0" presId="urn:microsoft.com/office/officeart/2005/8/layout/chart3"/>
    <dgm:cxn modelId="{F1EE432D-8386-4BD7-94D8-5EFA688DCFED}" srcId="{ED003F3F-B886-46D4-99D8-20B77849990B}" destId="{00D16B1C-6AB1-4D9C-A82C-7C8D65A64E67}" srcOrd="0" destOrd="0" parTransId="{33793830-3A40-4A60-A33D-F41A3E7AFEED}" sibTransId="{02D68CD8-742A-463B-877D-FF5595235040}"/>
    <dgm:cxn modelId="{251873D2-A503-4353-9718-3B3F14798CB5}" type="presOf" srcId="{C5AD7E1C-03BA-4C56-AC11-46C055864F61}" destId="{829CF532-B9F2-4A00-98EE-34456A518D29}" srcOrd="1" destOrd="0" presId="urn:microsoft.com/office/officeart/2005/8/layout/chart3"/>
    <dgm:cxn modelId="{509F2E28-9FA9-497B-9C05-3B9BA3B3A4E4}" type="presOf" srcId="{ED003F3F-B886-46D4-99D8-20B77849990B}" destId="{661E09B8-7775-475E-B218-CDCE1C077706}" srcOrd="0" destOrd="0" presId="urn:microsoft.com/office/officeart/2005/8/layout/chart3"/>
    <dgm:cxn modelId="{934AC118-B7CF-4B08-96BD-46580E9F1BFA}" type="presOf" srcId="{00D16B1C-6AB1-4D9C-A82C-7C8D65A64E67}" destId="{753F1B25-84CD-427D-83D4-84926792380A}" srcOrd="1" destOrd="0" presId="urn:microsoft.com/office/officeart/2005/8/layout/chart3"/>
    <dgm:cxn modelId="{68CF2D28-4770-4139-9D95-9825FF8F8D24}" type="presOf" srcId="{00D16B1C-6AB1-4D9C-A82C-7C8D65A64E67}" destId="{9CF0A07A-DBCF-4D21-8A87-0538ACFEAA40}" srcOrd="0" destOrd="0" presId="urn:microsoft.com/office/officeart/2005/8/layout/chart3"/>
    <dgm:cxn modelId="{E25B5D4C-855D-4C4F-A0CD-318E69D0CDC1}" srcId="{ED003F3F-B886-46D4-99D8-20B77849990B}" destId="{C5AD7E1C-03BA-4C56-AC11-46C055864F61}" srcOrd="1" destOrd="0" parTransId="{756ADF70-7833-4148-BA6B-A1C96B691F87}" sibTransId="{87878AD0-220A-41C9-A1B4-EE578526F50F}"/>
    <dgm:cxn modelId="{7FC9F63A-A81A-4163-9D9C-D95A60802AB7}" type="presParOf" srcId="{661E09B8-7775-475E-B218-CDCE1C077706}" destId="{9CF0A07A-DBCF-4D21-8A87-0538ACFEAA40}" srcOrd="0" destOrd="0" presId="urn:microsoft.com/office/officeart/2005/8/layout/chart3"/>
    <dgm:cxn modelId="{7948D900-EFFC-4FC9-9163-CF1661CCE550}" type="presParOf" srcId="{661E09B8-7775-475E-B218-CDCE1C077706}" destId="{753F1B25-84CD-427D-83D4-84926792380A}" srcOrd="1" destOrd="0" presId="urn:microsoft.com/office/officeart/2005/8/layout/chart3"/>
    <dgm:cxn modelId="{998003B4-441D-450E-B5EB-55F89EEBE13C}" type="presParOf" srcId="{661E09B8-7775-475E-B218-CDCE1C077706}" destId="{D5376FAD-F622-4775-9124-E9DFAFF9AB52}" srcOrd="2" destOrd="0" presId="urn:microsoft.com/office/officeart/2005/8/layout/chart3"/>
    <dgm:cxn modelId="{ED4206C4-C56B-4C1F-81EE-EFE179FE8FA9}" type="presParOf" srcId="{661E09B8-7775-475E-B218-CDCE1C077706}" destId="{829CF532-B9F2-4A00-98EE-34456A518D29}" srcOrd="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CCCCA9-16BA-48C7-91F6-35E1A82026EC}" type="doc">
      <dgm:prSet loTypeId="urn:microsoft.com/office/officeart/2005/8/layout/radial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B2625EC4-81F4-4D0D-8FD9-BB3F97433D7E}">
      <dgm:prSet phldrT="[Text]" custT="1"/>
      <dgm:spPr/>
      <dgm:t>
        <a:bodyPr/>
        <a:lstStyle/>
        <a:p>
          <a:r>
            <a:rPr lang="de-DE" sz="2000" dirty="0" smtClean="0"/>
            <a:t>- Wichtige Ansprechpartner der Schule</a:t>
          </a:r>
        </a:p>
        <a:p>
          <a:r>
            <a:rPr lang="de-DE" sz="2000" dirty="0" smtClean="0"/>
            <a:t>- Gemeinsam erziehen und bilden</a:t>
          </a:r>
          <a:endParaRPr lang="de-DE" sz="2000" dirty="0"/>
        </a:p>
      </dgm:t>
    </dgm:pt>
    <dgm:pt modelId="{FFCBF80A-5868-4008-BAFF-83E0D41D2FB3}" type="parTrans" cxnId="{1AEE3BCC-077F-44E8-A2B8-230616BF8B0E}">
      <dgm:prSet/>
      <dgm:spPr/>
      <dgm:t>
        <a:bodyPr/>
        <a:lstStyle/>
        <a:p>
          <a:endParaRPr lang="de-DE"/>
        </a:p>
      </dgm:t>
    </dgm:pt>
    <dgm:pt modelId="{71F40143-13A2-4DB8-9B85-9938D88C97F7}" type="sibTrans" cxnId="{1AEE3BCC-077F-44E8-A2B8-230616BF8B0E}">
      <dgm:prSet/>
      <dgm:spPr/>
      <dgm:t>
        <a:bodyPr/>
        <a:lstStyle/>
        <a:p>
          <a:endParaRPr lang="de-DE"/>
        </a:p>
      </dgm:t>
    </dgm:pt>
    <dgm:pt modelId="{3EE7E581-EF28-4102-9EB4-D50CB6B7E5ED}">
      <dgm:prSet phldrT="[Text]" custT="1"/>
      <dgm:spPr/>
      <dgm:t>
        <a:bodyPr/>
        <a:lstStyle/>
        <a:p>
          <a:r>
            <a:rPr lang="de-DE" sz="2000" dirty="0" smtClean="0"/>
            <a:t>Elterngespräche (individuell oder an Elternsprechtagen)</a:t>
          </a:r>
          <a:endParaRPr lang="de-DE" sz="2000" dirty="0"/>
        </a:p>
      </dgm:t>
    </dgm:pt>
    <dgm:pt modelId="{F9AFE5AB-2A9D-48ED-BE5A-7DCCB603A690}" type="parTrans" cxnId="{3A7D6207-0E17-4289-BD58-D21B19187562}">
      <dgm:prSet/>
      <dgm:spPr/>
      <dgm:t>
        <a:bodyPr/>
        <a:lstStyle/>
        <a:p>
          <a:endParaRPr lang="de-DE"/>
        </a:p>
      </dgm:t>
    </dgm:pt>
    <dgm:pt modelId="{EBC5BD74-8304-4A79-94DB-4D157738BA8E}" type="sibTrans" cxnId="{3A7D6207-0E17-4289-BD58-D21B19187562}">
      <dgm:prSet/>
      <dgm:spPr/>
      <dgm:t>
        <a:bodyPr/>
        <a:lstStyle/>
        <a:p>
          <a:endParaRPr lang="de-DE"/>
        </a:p>
      </dgm:t>
    </dgm:pt>
    <dgm:pt modelId="{128553F1-A674-419D-8DAF-2C858655B685}">
      <dgm:prSet phldrT="[Text]" custT="1"/>
      <dgm:spPr/>
      <dgm:t>
        <a:bodyPr/>
        <a:lstStyle/>
        <a:p>
          <a:r>
            <a:rPr lang="de-DE" sz="2000" dirty="0" smtClean="0"/>
            <a:t>Elternabende</a:t>
          </a:r>
          <a:endParaRPr lang="de-DE" sz="2000" dirty="0"/>
        </a:p>
      </dgm:t>
    </dgm:pt>
    <dgm:pt modelId="{C8A7C3F7-8D91-4C4D-889E-06E1285AE610}" type="parTrans" cxnId="{EAB83AD3-A757-4B86-B87D-C21008D7D2DB}">
      <dgm:prSet/>
      <dgm:spPr/>
      <dgm:t>
        <a:bodyPr/>
        <a:lstStyle/>
        <a:p>
          <a:endParaRPr lang="de-DE"/>
        </a:p>
      </dgm:t>
    </dgm:pt>
    <dgm:pt modelId="{AE3154FF-D6E3-4041-88B5-E3299914C767}" type="sibTrans" cxnId="{EAB83AD3-A757-4B86-B87D-C21008D7D2DB}">
      <dgm:prSet/>
      <dgm:spPr/>
      <dgm:t>
        <a:bodyPr/>
        <a:lstStyle/>
        <a:p>
          <a:endParaRPr lang="de-DE"/>
        </a:p>
      </dgm:t>
    </dgm:pt>
    <dgm:pt modelId="{71A2E26C-89CD-402B-93DB-6DD9FCF08E47}">
      <dgm:prSet phldrT="[Text]" custT="1"/>
      <dgm:spPr/>
      <dgm:t>
        <a:bodyPr/>
        <a:lstStyle/>
        <a:p>
          <a:r>
            <a:rPr lang="de-DE" sz="2000" dirty="0" smtClean="0"/>
            <a:t>Klassenelternbeirat</a:t>
          </a:r>
          <a:endParaRPr lang="de-DE" sz="2000" dirty="0"/>
        </a:p>
      </dgm:t>
    </dgm:pt>
    <dgm:pt modelId="{C892F74A-3E74-4604-9BA2-40E0798949C6}" type="parTrans" cxnId="{7A10BC78-DDA1-4D95-8EAC-620ACDDE1C33}">
      <dgm:prSet/>
      <dgm:spPr/>
      <dgm:t>
        <a:bodyPr/>
        <a:lstStyle/>
        <a:p>
          <a:endParaRPr lang="de-DE"/>
        </a:p>
      </dgm:t>
    </dgm:pt>
    <dgm:pt modelId="{132AE7B1-1471-4762-BFD7-D0AC0DFD947C}" type="sibTrans" cxnId="{7A10BC78-DDA1-4D95-8EAC-620ACDDE1C33}">
      <dgm:prSet/>
      <dgm:spPr/>
      <dgm:t>
        <a:bodyPr/>
        <a:lstStyle/>
        <a:p>
          <a:endParaRPr lang="de-DE"/>
        </a:p>
      </dgm:t>
    </dgm:pt>
    <dgm:pt modelId="{9F2E878F-4E42-42CB-8C93-A5DA48E1DC6F}">
      <dgm:prSet phldrT="[Text]" custT="1"/>
      <dgm:spPr/>
      <dgm:t>
        <a:bodyPr/>
        <a:lstStyle/>
        <a:p>
          <a:r>
            <a:rPr lang="de-DE" sz="2000" dirty="0" smtClean="0"/>
            <a:t>Schulelternbeirat</a:t>
          </a:r>
          <a:endParaRPr lang="de-DE" sz="2000" dirty="0"/>
        </a:p>
      </dgm:t>
    </dgm:pt>
    <dgm:pt modelId="{3824FD2A-9670-4EF1-ABA2-6D1FFC03E91E}" type="parTrans" cxnId="{5F49044B-ECED-418B-BEB4-AA5D692BCF01}">
      <dgm:prSet/>
      <dgm:spPr/>
      <dgm:t>
        <a:bodyPr/>
        <a:lstStyle/>
        <a:p>
          <a:endParaRPr lang="de-DE"/>
        </a:p>
      </dgm:t>
    </dgm:pt>
    <dgm:pt modelId="{DFE9476C-8D99-4718-8FE0-E42BC21F3044}" type="sibTrans" cxnId="{5F49044B-ECED-418B-BEB4-AA5D692BCF01}">
      <dgm:prSet/>
      <dgm:spPr/>
      <dgm:t>
        <a:bodyPr/>
        <a:lstStyle/>
        <a:p>
          <a:endParaRPr lang="de-DE"/>
        </a:p>
      </dgm:t>
    </dgm:pt>
    <dgm:pt modelId="{9698CC70-A1D4-493F-B1DC-5FBABE4FF902}">
      <dgm:prSet custT="1"/>
      <dgm:spPr/>
      <dgm:t>
        <a:bodyPr/>
        <a:lstStyle/>
        <a:p>
          <a:r>
            <a:rPr lang="de-DE" sz="2000" dirty="0" smtClean="0"/>
            <a:t>Schulkonferenz</a:t>
          </a:r>
          <a:endParaRPr lang="de-DE" sz="2000" dirty="0"/>
        </a:p>
      </dgm:t>
    </dgm:pt>
    <dgm:pt modelId="{1510A046-5148-425D-A91D-E0B9BB6D8F71}" type="parTrans" cxnId="{B77827F0-FFA2-4126-86CC-1C4EAFF60D70}">
      <dgm:prSet/>
      <dgm:spPr/>
      <dgm:t>
        <a:bodyPr/>
        <a:lstStyle/>
        <a:p>
          <a:endParaRPr lang="de-DE"/>
        </a:p>
      </dgm:t>
    </dgm:pt>
    <dgm:pt modelId="{13E058A5-846B-44DA-B045-ED886FB40B4C}" type="sibTrans" cxnId="{B77827F0-FFA2-4126-86CC-1C4EAFF60D70}">
      <dgm:prSet/>
      <dgm:spPr/>
      <dgm:t>
        <a:bodyPr/>
        <a:lstStyle/>
        <a:p>
          <a:endParaRPr lang="de-DE"/>
        </a:p>
      </dgm:t>
    </dgm:pt>
    <dgm:pt modelId="{23EBA2F5-683A-451D-9215-72346F515A6A}" type="pres">
      <dgm:prSet presAssocID="{CACCCCA9-16BA-48C7-91F6-35E1A82026E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A356A05-6D17-4332-9D85-FDC736B5DB63}" type="pres">
      <dgm:prSet presAssocID="{B2625EC4-81F4-4D0D-8FD9-BB3F97433D7E}" presName="centerShape" presStyleLbl="node0" presStyleIdx="0" presStyleCnt="1" custScaleX="158215" custScaleY="158215" custLinFactNeighborX="1932" custLinFactNeighborY="14098"/>
      <dgm:spPr/>
      <dgm:t>
        <a:bodyPr/>
        <a:lstStyle/>
        <a:p>
          <a:endParaRPr lang="de-DE"/>
        </a:p>
      </dgm:t>
    </dgm:pt>
    <dgm:pt modelId="{3C2C5E61-8F13-4A49-B01F-A7B5BFE7B223}" type="pres">
      <dgm:prSet presAssocID="{F9AFE5AB-2A9D-48ED-BE5A-7DCCB603A690}" presName="parTrans" presStyleLbl="sibTrans2D1" presStyleIdx="0" presStyleCnt="5"/>
      <dgm:spPr/>
      <dgm:t>
        <a:bodyPr/>
        <a:lstStyle/>
        <a:p>
          <a:endParaRPr lang="de-DE"/>
        </a:p>
      </dgm:t>
    </dgm:pt>
    <dgm:pt modelId="{F20EA0AA-CB4E-435D-8CEC-2E737B5F7F24}" type="pres">
      <dgm:prSet presAssocID="{F9AFE5AB-2A9D-48ED-BE5A-7DCCB603A690}" presName="connectorText" presStyleLbl="sibTrans2D1" presStyleIdx="0" presStyleCnt="5"/>
      <dgm:spPr/>
      <dgm:t>
        <a:bodyPr/>
        <a:lstStyle/>
        <a:p>
          <a:endParaRPr lang="de-DE"/>
        </a:p>
      </dgm:t>
    </dgm:pt>
    <dgm:pt modelId="{F7FF10BB-5628-4C1B-B271-EAC96418A8F0}" type="pres">
      <dgm:prSet presAssocID="{3EE7E581-EF28-4102-9EB4-D50CB6B7E5ED}" presName="node" presStyleLbl="node1" presStyleIdx="0" presStyleCnt="5" custScaleX="189264" custRadScaleRad="94616" custRadScaleInc="780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8F6F100-32EA-4CC8-8376-B08DED43D522}" type="pres">
      <dgm:prSet presAssocID="{C8A7C3F7-8D91-4C4D-889E-06E1285AE610}" presName="parTrans" presStyleLbl="sibTrans2D1" presStyleIdx="1" presStyleCnt="5"/>
      <dgm:spPr/>
      <dgm:t>
        <a:bodyPr/>
        <a:lstStyle/>
        <a:p>
          <a:endParaRPr lang="de-DE"/>
        </a:p>
      </dgm:t>
    </dgm:pt>
    <dgm:pt modelId="{C54EE9D6-A4D5-4621-BA64-60D1FB2A24F2}" type="pres">
      <dgm:prSet presAssocID="{C8A7C3F7-8D91-4C4D-889E-06E1285AE610}" presName="connectorText" presStyleLbl="sibTrans2D1" presStyleIdx="1" presStyleCnt="5"/>
      <dgm:spPr/>
      <dgm:t>
        <a:bodyPr/>
        <a:lstStyle/>
        <a:p>
          <a:endParaRPr lang="de-DE"/>
        </a:p>
      </dgm:t>
    </dgm:pt>
    <dgm:pt modelId="{EFDB528A-2110-42B9-83FD-79C92EFE966E}" type="pres">
      <dgm:prSet presAssocID="{128553F1-A674-419D-8DAF-2C858655B685}" presName="node" presStyleLbl="node1" presStyleIdx="1" presStyleCnt="5" custScaleX="163077" custRadScaleRad="161743" custRadScaleInc="1785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082A222-0934-4A75-9878-C8E16290CED1}" type="pres">
      <dgm:prSet presAssocID="{C892F74A-3E74-4604-9BA2-40E0798949C6}" presName="parTrans" presStyleLbl="sibTrans2D1" presStyleIdx="2" presStyleCnt="5"/>
      <dgm:spPr/>
      <dgm:t>
        <a:bodyPr/>
        <a:lstStyle/>
        <a:p>
          <a:endParaRPr lang="de-DE"/>
        </a:p>
      </dgm:t>
    </dgm:pt>
    <dgm:pt modelId="{93E8F35C-FEB3-4DD8-8E91-0566516BD12C}" type="pres">
      <dgm:prSet presAssocID="{C892F74A-3E74-4604-9BA2-40E0798949C6}" presName="connectorText" presStyleLbl="sibTrans2D1" presStyleIdx="2" presStyleCnt="5"/>
      <dgm:spPr/>
      <dgm:t>
        <a:bodyPr/>
        <a:lstStyle/>
        <a:p>
          <a:endParaRPr lang="de-DE"/>
        </a:p>
      </dgm:t>
    </dgm:pt>
    <dgm:pt modelId="{134B22B0-6026-48EB-B784-C6B41A9FA95C}" type="pres">
      <dgm:prSet presAssocID="{71A2E26C-89CD-402B-93DB-6DD9FCF08E47}" presName="node" presStyleLbl="node1" presStyleIdx="2" presStyleCnt="5" custScaleX="191420" custRadScaleRad="164670" custRadScaleInc="-7124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51DF46B-5DDC-4510-BFE3-717F0F0A1C08}" type="pres">
      <dgm:prSet presAssocID="{3824FD2A-9670-4EF1-ABA2-6D1FFC03E91E}" presName="parTrans" presStyleLbl="sibTrans2D1" presStyleIdx="3" presStyleCnt="5"/>
      <dgm:spPr/>
      <dgm:t>
        <a:bodyPr/>
        <a:lstStyle/>
        <a:p>
          <a:endParaRPr lang="de-DE"/>
        </a:p>
      </dgm:t>
    </dgm:pt>
    <dgm:pt modelId="{A9EC68AA-05A0-4C82-83FE-78F6CA06EF39}" type="pres">
      <dgm:prSet presAssocID="{3824FD2A-9670-4EF1-ABA2-6D1FFC03E91E}" presName="connectorText" presStyleLbl="sibTrans2D1" presStyleIdx="3" presStyleCnt="5"/>
      <dgm:spPr/>
      <dgm:t>
        <a:bodyPr/>
        <a:lstStyle/>
        <a:p>
          <a:endParaRPr lang="de-DE"/>
        </a:p>
      </dgm:t>
    </dgm:pt>
    <dgm:pt modelId="{21B22C3B-3D97-4674-893A-DB09DD9547A0}" type="pres">
      <dgm:prSet presAssocID="{9F2E878F-4E42-42CB-8C93-A5DA48E1DC6F}" presName="node" presStyleLbl="node1" presStyleIdx="3" presStyleCnt="5" custScaleX="171603" custRadScaleRad="162520" custRadScaleInc="6576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9DB5410-26F3-4013-B595-2B8AB426F1E4}" type="pres">
      <dgm:prSet presAssocID="{1510A046-5148-425D-A91D-E0B9BB6D8F71}" presName="parTrans" presStyleLbl="sibTrans2D1" presStyleIdx="4" presStyleCnt="5"/>
      <dgm:spPr/>
      <dgm:t>
        <a:bodyPr/>
        <a:lstStyle/>
        <a:p>
          <a:endParaRPr lang="de-DE"/>
        </a:p>
      </dgm:t>
    </dgm:pt>
    <dgm:pt modelId="{6D238DA1-A371-4ECE-AF74-83047FB1311D}" type="pres">
      <dgm:prSet presAssocID="{1510A046-5148-425D-A91D-E0B9BB6D8F71}" presName="connectorText" presStyleLbl="sibTrans2D1" presStyleIdx="4" presStyleCnt="5"/>
      <dgm:spPr/>
      <dgm:t>
        <a:bodyPr/>
        <a:lstStyle/>
        <a:p>
          <a:endParaRPr lang="de-DE"/>
        </a:p>
      </dgm:t>
    </dgm:pt>
    <dgm:pt modelId="{793BA5C4-52D2-4D96-A6EB-CACC4E72E0E5}" type="pres">
      <dgm:prSet presAssocID="{9698CC70-A1D4-493F-B1DC-5FBABE4FF902}" presName="node" presStyleLbl="node1" presStyleIdx="4" presStyleCnt="5" custScaleX="160286" custRadScaleRad="140332" custRadScaleInc="-1241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8CDF6979-D11D-4162-8003-F840F92CB313}" type="presOf" srcId="{1510A046-5148-425D-A91D-E0B9BB6D8F71}" destId="{E9DB5410-26F3-4013-B595-2B8AB426F1E4}" srcOrd="0" destOrd="0" presId="urn:microsoft.com/office/officeart/2005/8/layout/radial5"/>
    <dgm:cxn modelId="{04D71568-0820-4D50-9903-9125C235A393}" type="presOf" srcId="{1510A046-5148-425D-A91D-E0B9BB6D8F71}" destId="{6D238DA1-A371-4ECE-AF74-83047FB1311D}" srcOrd="1" destOrd="0" presId="urn:microsoft.com/office/officeart/2005/8/layout/radial5"/>
    <dgm:cxn modelId="{ECA1F4CF-7D30-4416-ACF2-255C4B347CB1}" type="presOf" srcId="{F9AFE5AB-2A9D-48ED-BE5A-7DCCB603A690}" destId="{F20EA0AA-CB4E-435D-8CEC-2E737B5F7F24}" srcOrd="1" destOrd="0" presId="urn:microsoft.com/office/officeart/2005/8/layout/radial5"/>
    <dgm:cxn modelId="{7A10BC78-DDA1-4D95-8EAC-620ACDDE1C33}" srcId="{B2625EC4-81F4-4D0D-8FD9-BB3F97433D7E}" destId="{71A2E26C-89CD-402B-93DB-6DD9FCF08E47}" srcOrd="2" destOrd="0" parTransId="{C892F74A-3E74-4604-9BA2-40E0798949C6}" sibTransId="{132AE7B1-1471-4762-BFD7-D0AC0DFD947C}"/>
    <dgm:cxn modelId="{7AB30940-579F-41ED-8728-C9B7A87FA715}" type="presOf" srcId="{3824FD2A-9670-4EF1-ABA2-6D1FFC03E91E}" destId="{A9EC68AA-05A0-4C82-83FE-78F6CA06EF39}" srcOrd="1" destOrd="0" presId="urn:microsoft.com/office/officeart/2005/8/layout/radial5"/>
    <dgm:cxn modelId="{B77827F0-FFA2-4126-86CC-1C4EAFF60D70}" srcId="{B2625EC4-81F4-4D0D-8FD9-BB3F97433D7E}" destId="{9698CC70-A1D4-493F-B1DC-5FBABE4FF902}" srcOrd="4" destOrd="0" parTransId="{1510A046-5148-425D-A91D-E0B9BB6D8F71}" sibTransId="{13E058A5-846B-44DA-B045-ED886FB40B4C}"/>
    <dgm:cxn modelId="{04360A02-B459-4654-80AE-6F2C6B347539}" type="presOf" srcId="{3EE7E581-EF28-4102-9EB4-D50CB6B7E5ED}" destId="{F7FF10BB-5628-4C1B-B271-EAC96418A8F0}" srcOrd="0" destOrd="0" presId="urn:microsoft.com/office/officeart/2005/8/layout/radial5"/>
    <dgm:cxn modelId="{8696386F-995B-4FC2-9C89-BEF6B3F91790}" type="presOf" srcId="{3824FD2A-9670-4EF1-ABA2-6D1FFC03E91E}" destId="{D51DF46B-5DDC-4510-BFE3-717F0F0A1C08}" srcOrd="0" destOrd="0" presId="urn:microsoft.com/office/officeart/2005/8/layout/radial5"/>
    <dgm:cxn modelId="{3A7D6207-0E17-4289-BD58-D21B19187562}" srcId="{B2625EC4-81F4-4D0D-8FD9-BB3F97433D7E}" destId="{3EE7E581-EF28-4102-9EB4-D50CB6B7E5ED}" srcOrd="0" destOrd="0" parTransId="{F9AFE5AB-2A9D-48ED-BE5A-7DCCB603A690}" sibTransId="{EBC5BD74-8304-4A79-94DB-4D157738BA8E}"/>
    <dgm:cxn modelId="{5F49044B-ECED-418B-BEB4-AA5D692BCF01}" srcId="{B2625EC4-81F4-4D0D-8FD9-BB3F97433D7E}" destId="{9F2E878F-4E42-42CB-8C93-A5DA48E1DC6F}" srcOrd="3" destOrd="0" parTransId="{3824FD2A-9670-4EF1-ABA2-6D1FFC03E91E}" sibTransId="{DFE9476C-8D99-4718-8FE0-E42BC21F3044}"/>
    <dgm:cxn modelId="{A1545ED8-8723-406D-9733-D38A28B154F2}" type="presOf" srcId="{C8A7C3F7-8D91-4C4D-889E-06E1285AE610}" destId="{C54EE9D6-A4D5-4621-BA64-60D1FB2A24F2}" srcOrd="1" destOrd="0" presId="urn:microsoft.com/office/officeart/2005/8/layout/radial5"/>
    <dgm:cxn modelId="{1AEE3BCC-077F-44E8-A2B8-230616BF8B0E}" srcId="{CACCCCA9-16BA-48C7-91F6-35E1A82026EC}" destId="{B2625EC4-81F4-4D0D-8FD9-BB3F97433D7E}" srcOrd="0" destOrd="0" parTransId="{FFCBF80A-5868-4008-BAFF-83E0D41D2FB3}" sibTransId="{71F40143-13A2-4DB8-9B85-9938D88C97F7}"/>
    <dgm:cxn modelId="{1EBD3E76-90E0-4CF4-8699-7667F33AF7AF}" type="presOf" srcId="{F9AFE5AB-2A9D-48ED-BE5A-7DCCB603A690}" destId="{3C2C5E61-8F13-4A49-B01F-A7B5BFE7B223}" srcOrd="0" destOrd="0" presId="urn:microsoft.com/office/officeart/2005/8/layout/radial5"/>
    <dgm:cxn modelId="{B659B366-E664-40BB-A6B8-DF6D507FAD0D}" type="presOf" srcId="{C8A7C3F7-8D91-4C4D-889E-06E1285AE610}" destId="{78F6F100-32EA-4CC8-8376-B08DED43D522}" srcOrd="0" destOrd="0" presId="urn:microsoft.com/office/officeart/2005/8/layout/radial5"/>
    <dgm:cxn modelId="{401E3653-0385-4C52-8398-9C690CFEC323}" type="presOf" srcId="{71A2E26C-89CD-402B-93DB-6DD9FCF08E47}" destId="{134B22B0-6026-48EB-B784-C6B41A9FA95C}" srcOrd="0" destOrd="0" presId="urn:microsoft.com/office/officeart/2005/8/layout/radial5"/>
    <dgm:cxn modelId="{B1ADFD3D-71F4-4B77-B4A8-9EF1A614CEA3}" type="presOf" srcId="{B2625EC4-81F4-4D0D-8FD9-BB3F97433D7E}" destId="{7A356A05-6D17-4332-9D85-FDC736B5DB63}" srcOrd="0" destOrd="0" presId="urn:microsoft.com/office/officeart/2005/8/layout/radial5"/>
    <dgm:cxn modelId="{C2A5E4BC-BAFF-45EE-A0A0-388226977126}" type="presOf" srcId="{128553F1-A674-419D-8DAF-2C858655B685}" destId="{EFDB528A-2110-42B9-83FD-79C92EFE966E}" srcOrd="0" destOrd="0" presId="urn:microsoft.com/office/officeart/2005/8/layout/radial5"/>
    <dgm:cxn modelId="{3B6F224C-1583-4317-B6C9-3C29B4ED9236}" type="presOf" srcId="{9698CC70-A1D4-493F-B1DC-5FBABE4FF902}" destId="{793BA5C4-52D2-4D96-A6EB-CACC4E72E0E5}" srcOrd="0" destOrd="0" presId="urn:microsoft.com/office/officeart/2005/8/layout/radial5"/>
    <dgm:cxn modelId="{7B7D6FDF-CEA4-4B81-89A4-A1E16492BACD}" type="presOf" srcId="{C892F74A-3E74-4604-9BA2-40E0798949C6}" destId="{8082A222-0934-4A75-9878-C8E16290CED1}" srcOrd="0" destOrd="0" presId="urn:microsoft.com/office/officeart/2005/8/layout/radial5"/>
    <dgm:cxn modelId="{EAB83AD3-A757-4B86-B87D-C21008D7D2DB}" srcId="{B2625EC4-81F4-4D0D-8FD9-BB3F97433D7E}" destId="{128553F1-A674-419D-8DAF-2C858655B685}" srcOrd="1" destOrd="0" parTransId="{C8A7C3F7-8D91-4C4D-889E-06E1285AE610}" sibTransId="{AE3154FF-D6E3-4041-88B5-E3299914C767}"/>
    <dgm:cxn modelId="{9E8272C6-B5BA-4B5B-A91E-64A0B98C186B}" type="presOf" srcId="{CACCCCA9-16BA-48C7-91F6-35E1A82026EC}" destId="{23EBA2F5-683A-451D-9215-72346F515A6A}" srcOrd="0" destOrd="0" presId="urn:microsoft.com/office/officeart/2005/8/layout/radial5"/>
    <dgm:cxn modelId="{44FC7744-AEE0-434B-864A-5111C9D42851}" type="presOf" srcId="{C892F74A-3E74-4604-9BA2-40E0798949C6}" destId="{93E8F35C-FEB3-4DD8-8E91-0566516BD12C}" srcOrd="1" destOrd="0" presId="urn:microsoft.com/office/officeart/2005/8/layout/radial5"/>
    <dgm:cxn modelId="{038571CC-E782-4A20-89E1-A441EC75558A}" type="presOf" srcId="{9F2E878F-4E42-42CB-8C93-A5DA48E1DC6F}" destId="{21B22C3B-3D97-4674-893A-DB09DD9547A0}" srcOrd="0" destOrd="0" presId="urn:microsoft.com/office/officeart/2005/8/layout/radial5"/>
    <dgm:cxn modelId="{DE4BA10C-C7A0-42DA-87FC-6EE53BA11A51}" type="presParOf" srcId="{23EBA2F5-683A-451D-9215-72346F515A6A}" destId="{7A356A05-6D17-4332-9D85-FDC736B5DB63}" srcOrd="0" destOrd="0" presId="urn:microsoft.com/office/officeart/2005/8/layout/radial5"/>
    <dgm:cxn modelId="{D8DE13D0-6AA6-4110-8A82-9E926202AED9}" type="presParOf" srcId="{23EBA2F5-683A-451D-9215-72346F515A6A}" destId="{3C2C5E61-8F13-4A49-B01F-A7B5BFE7B223}" srcOrd="1" destOrd="0" presId="urn:microsoft.com/office/officeart/2005/8/layout/radial5"/>
    <dgm:cxn modelId="{09AADD63-28C9-4122-81EA-020FD5B78D21}" type="presParOf" srcId="{3C2C5E61-8F13-4A49-B01F-A7B5BFE7B223}" destId="{F20EA0AA-CB4E-435D-8CEC-2E737B5F7F24}" srcOrd="0" destOrd="0" presId="urn:microsoft.com/office/officeart/2005/8/layout/radial5"/>
    <dgm:cxn modelId="{4C4947AC-8EC3-462B-828E-9B4CB4BC9450}" type="presParOf" srcId="{23EBA2F5-683A-451D-9215-72346F515A6A}" destId="{F7FF10BB-5628-4C1B-B271-EAC96418A8F0}" srcOrd="2" destOrd="0" presId="urn:microsoft.com/office/officeart/2005/8/layout/radial5"/>
    <dgm:cxn modelId="{09D5798A-1169-4D82-8C85-99C26B798BA8}" type="presParOf" srcId="{23EBA2F5-683A-451D-9215-72346F515A6A}" destId="{78F6F100-32EA-4CC8-8376-B08DED43D522}" srcOrd="3" destOrd="0" presId="urn:microsoft.com/office/officeart/2005/8/layout/radial5"/>
    <dgm:cxn modelId="{7A1D612F-359B-4C01-B90B-F46C9EB32DFD}" type="presParOf" srcId="{78F6F100-32EA-4CC8-8376-B08DED43D522}" destId="{C54EE9D6-A4D5-4621-BA64-60D1FB2A24F2}" srcOrd="0" destOrd="0" presId="urn:microsoft.com/office/officeart/2005/8/layout/radial5"/>
    <dgm:cxn modelId="{8F55D948-05BF-40C6-94EC-B66BF1B80B38}" type="presParOf" srcId="{23EBA2F5-683A-451D-9215-72346F515A6A}" destId="{EFDB528A-2110-42B9-83FD-79C92EFE966E}" srcOrd="4" destOrd="0" presId="urn:microsoft.com/office/officeart/2005/8/layout/radial5"/>
    <dgm:cxn modelId="{5366534D-A8E4-454A-B936-E62AEBCC4C3A}" type="presParOf" srcId="{23EBA2F5-683A-451D-9215-72346F515A6A}" destId="{8082A222-0934-4A75-9878-C8E16290CED1}" srcOrd="5" destOrd="0" presId="urn:microsoft.com/office/officeart/2005/8/layout/radial5"/>
    <dgm:cxn modelId="{139E9591-160E-4834-9FFD-708CCFF81509}" type="presParOf" srcId="{8082A222-0934-4A75-9878-C8E16290CED1}" destId="{93E8F35C-FEB3-4DD8-8E91-0566516BD12C}" srcOrd="0" destOrd="0" presId="urn:microsoft.com/office/officeart/2005/8/layout/radial5"/>
    <dgm:cxn modelId="{C2603558-F2DA-4350-8E1A-01E0212EF04B}" type="presParOf" srcId="{23EBA2F5-683A-451D-9215-72346F515A6A}" destId="{134B22B0-6026-48EB-B784-C6B41A9FA95C}" srcOrd="6" destOrd="0" presId="urn:microsoft.com/office/officeart/2005/8/layout/radial5"/>
    <dgm:cxn modelId="{43244101-9DDD-4871-81D6-36B66BC15919}" type="presParOf" srcId="{23EBA2F5-683A-451D-9215-72346F515A6A}" destId="{D51DF46B-5DDC-4510-BFE3-717F0F0A1C08}" srcOrd="7" destOrd="0" presId="urn:microsoft.com/office/officeart/2005/8/layout/radial5"/>
    <dgm:cxn modelId="{C48F68A1-70BF-44E0-87B4-E66CCE09BF03}" type="presParOf" srcId="{D51DF46B-5DDC-4510-BFE3-717F0F0A1C08}" destId="{A9EC68AA-05A0-4C82-83FE-78F6CA06EF39}" srcOrd="0" destOrd="0" presId="urn:microsoft.com/office/officeart/2005/8/layout/radial5"/>
    <dgm:cxn modelId="{ED4C68DB-30FF-4C56-826A-FA5FC79C23EA}" type="presParOf" srcId="{23EBA2F5-683A-451D-9215-72346F515A6A}" destId="{21B22C3B-3D97-4674-893A-DB09DD9547A0}" srcOrd="8" destOrd="0" presId="urn:microsoft.com/office/officeart/2005/8/layout/radial5"/>
    <dgm:cxn modelId="{1D229729-334C-4643-BCD1-08F1C81BE977}" type="presParOf" srcId="{23EBA2F5-683A-451D-9215-72346F515A6A}" destId="{E9DB5410-26F3-4013-B595-2B8AB426F1E4}" srcOrd="9" destOrd="0" presId="urn:microsoft.com/office/officeart/2005/8/layout/radial5"/>
    <dgm:cxn modelId="{D40318C9-DE60-4022-8385-09C511FA02DE}" type="presParOf" srcId="{E9DB5410-26F3-4013-B595-2B8AB426F1E4}" destId="{6D238DA1-A371-4ECE-AF74-83047FB1311D}" srcOrd="0" destOrd="0" presId="urn:microsoft.com/office/officeart/2005/8/layout/radial5"/>
    <dgm:cxn modelId="{5BBF9771-866E-41E1-8AB7-735EEA3778E8}" type="presParOf" srcId="{23EBA2F5-683A-451D-9215-72346F515A6A}" destId="{793BA5C4-52D2-4D96-A6EB-CACC4E72E0E5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2F6F4E-2035-4908-92F9-4CB88685DF4A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EA02B5F7-236F-434C-B37E-0B63A1F3E825}">
      <dgm:prSet phldrT="[Text]"/>
      <dgm:spPr/>
      <dgm:t>
        <a:bodyPr/>
        <a:lstStyle/>
        <a:p>
          <a:r>
            <a:rPr lang="de-DE" dirty="0" smtClean="0"/>
            <a:t>Selbstständigkeit des Kindes fördern</a:t>
          </a:r>
          <a:endParaRPr lang="de-DE" dirty="0"/>
        </a:p>
      </dgm:t>
    </dgm:pt>
    <dgm:pt modelId="{87AFD423-8730-406F-99A3-D953662583D0}" type="parTrans" cxnId="{4BE5DD98-87ED-4BD3-AE3D-95D1A7DCA15C}">
      <dgm:prSet/>
      <dgm:spPr/>
      <dgm:t>
        <a:bodyPr/>
        <a:lstStyle/>
        <a:p>
          <a:endParaRPr lang="de-DE"/>
        </a:p>
      </dgm:t>
    </dgm:pt>
    <dgm:pt modelId="{CDC110AB-0473-4101-82B9-5229B92FD479}" type="sibTrans" cxnId="{4BE5DD98-87ED-4BD3-AE3D-95D1A7DCA15C}">
      <dgm:prSet/>
      <dgm:spPr/>
      <dgm:t>
        <a:bodyPr/>
        <a:lstStyle/>
        <a:p>
          <a:endParaRPr lang="de-DE"/>
        </a:p>
      </dgm:t>
    </dgm:pt>
    <dgm:pt modelId="{46ECA30E-7487-4800-9725-D9BD23E444FE}">
      <dgm:prSet phldrT="[Text]"/>
      <dgm:spPr/>
      <dgm:t>
        <a:bodyPr/>
        <a:lstStyle/>
        <a:p>
          <a:r>
            <a:rPr lang="de-DE" dirty="0" smtClean="0"/>
            <a:t>Schuhe binden üben</a:t>
          </a:r>
          <a:endParaRPr lang="de-DE" dirty="0"/>
        </a:p>
      </dgm:t>
    </dgm:pt>
    <dgm:pt modelId="{350CE495-0AF6-421C-86F5-F2444436A779}" type="parTrans" cxnId="{25E815D0-DCBA-43A6-8601-6B027A3FACA3}">
      <dgm:prSet/>
      <dgm:spPr/>
      <dgm:t>
        <a:bodyPr/>
        <a:lstStyle/>
        <a:p>
          <a:endParaRPr lang="de-DE"/>
        </a:p>
      </dgm:t>
    </dgm:pt>
    <dgm:pt modelId="{97CF6EAA-BA74-46D4-B91A-2BE1E91ED584}" type="sibTrans" cxnId="{25E815D0-DCBA-43A6-8601-6B027A3FACA3}">
      <dgm:prSet/>
      <dgm:spPr/>
      <dgm:t>
        <a:bodyPr/>
        <a:lstStyle/>
        <a:p>
          <a:endParaRPr lang="de-DE"/>
        </a:p>
      </dgm:t>
    </dgm:pt>
    <dgm:pt modelId="{663A3665-C819-450B-B79F-A1A1784C3542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dirty="0" smtClean="0"/>
            <a:t>Schulsachen und Kleidung beschriften</a:t>
          </a:r>
        </a:p>
        <a:p>
          <a:pPr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dirty="0"/>
        </a:p>
      </dgm:t>
    </dgm:pt>
    <dgm:pt modelId="{97C22AC8-A15E-47E9-BABA-E5987F45AD83}" type="parTrans" cxnId="{20D460BB-BA06-4694-BFAC-1354623C1AD0}">
      <dgm:prSet/>
      <dgm:spPr/>
      <dgm:t>
        <a:bodyPr/>
        <a:lstStyle/>
        <a:p>
          <a:endParaRPr lang="de-DE"/>
        </a:p>
      </dgm:t>
    </dgm:pt>
    <dgm:pt modelId="{99C05014-D208-4E4C-AC1F-4E91119D03CF}" type="sibTrans" cxnId="{20D460BB-BA06-4694-BFAC-1354623C1AD0}">
      <dgm:prSet/>
      <dgm:spPr/>
      <dgm:t>
        <a:bodyPr/>
        <a:lstStyle/>
        <a:p>
          <a:endParaRPr lang="de-DE"/>
        </a:p>
      </dgm:t>
    </dgm:pt>
    <dgm:pt modelId="{9CD2A51B-F91F-439E-9F57-03BA05583262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dirty="0" smtClean="0"/>
            <a:t>Das Kind neugierig auf die Schule machen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dirty="0"/>
        </a:p>
      </dgm:t>
    </dgm:pt>
    <dgm:pt modelId="{FFEA260F-2F46-41F9-911B-AC23D984A729}" type="parTrans" cxnId="{9DFF0B91-1036-4144-A173-8BD1E7A9EF40}">
      <dgm:prSet/>
      <dgm:spPr/>
      <dgm:t>
        <a:bodyPr/>
        <a:lstStyle/>
        <a:p>
          <a:endParaRPr lang="de-DE"/>
        </a:p>
      </dgm:t>
    </dgm:pt>
    <dgm:pt modelId="{BE05AF71-170B-4B63-8100-85B0E692B3A7}" type="sibTrans" cxnId="{9DFF0B91-1036-4144-A173-8BD1E7A9EF40}">
      <dgm:prSet/>
      <dgm:spPr/>
      <dgm:t>
        <a:bodyPr/>
        <a:lstStyle/>
        <a:p>
          <a:endParaRPr lang="de-DE"/>
        </a:p>
      </dgm:t>
    </dgm:pt>
    <dgm:pt modelId="{EC749FE8-1665-40CD-B0BD-CFDA27ACC23A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dirty="0" smtClean="0"/>
            <a:t>Dem Kind vorlesen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dirty="0"/>
        </a:p>
      </dgm:t>
    </dgm:pt>
    <dgm:pt modelId="{20E5DDED-EE46-4696-902A-F750CA972EB2}" type="parTrans" cxnId="{FA4DE1ED-C7ED-4720-B747-F0C374C3675C}">
      <dgm:prSet/>
      <dgm:spPr/>
      <dgm:t>
        <a:bodyPr/>
        <a:lstStyle/>
        <a:p>
          <a:endParaRPr lang="de-DE"/>
        </a:p>
      </dgm:t>
    </dgm:pt>
    <dgm:pt modelId="{9D8CA7F0-42AA-4A8D-A52B-10CD8646666D}" type="sibTrans" cxnId="{FA4DE1ED-C7ED-4720-B747-F0C374C3675C}">
      <dgm:prSet/>
      <dgm:spPr/>
      <dgm:t>
        <a:bodyPr/>
        <a:lstStyle/>
        <a:p>
          <a:endParaRPr lang="de-DE"/>
        </a:p>
      </dgm:t>
    </dgm:pt>
    <dgm:pt modelId="{7A50218B-06C2-4D43-94B9-64295ABAA50F}">
      <dgm:prSet/>
      <dgm:spPr/>
      <dgm:t>
        <a:bodyPr/>
        <a:lstStyle/>
        <a:p>
          <a:r>
            <a:rPr lang="de-DE" dirty="0" smtClean="0"/>
            <a:t>Das Kind mithelfen lassen (kochen, einkaufen, aufräumen, reparieren…)</a:t>
          </a:r>
          <a:endParaRPr lang="de-DE" dirty="0"/>
        </a:p>
      </dgm:t>
    </dgm:pt>
    <dgm:pt modelId="{9E48F7D2-94C6-4427-9361-8CB7386E9266}" type="parTrans" cxnId="{91DF1811-A4C5-445E-AEEA-AC9CACEED834}">
      <dgm:prSet/>
      <dgm:spPr/>
      <dgm:t>
        <a:bodyPr/>
        <a:lstStyle/>
        <a:p>
          <a:endParaRPr lang="de-DE"/>
        </a:p>
      </dgm:t>
    </dgm:pt>
    <dgm:pt modelId="{744FDD50-CD0A-42D8-AAD8-0A55EE0AD5E7}" type="sibTrans" cxnId="{91DF1811-A4C5-445E-AEEA-AC9CACEED834}">
      <dgm:prSet/>
      <dgm:spPr/>
      <dgm:t>
        <a:bodyPr/>
        <a:lstStyle/>
        <a:p>
          <a:endParaRPr lang="de-DE"/>
        </a:p>
      </dgm:t>
    </dgm:pt>
    <dgm:pt modelId="{A1AA2633-43DF-4136-8A62-9B53CACDBF76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dirty="0" smtClean="0"/>
            <a:t>Schulweg üben</a:t>
          </a:r>
        </a:p>
        <a:p>
          <a:pPr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dirty="0"/>
        </a:p>
      </dgm:t>
    </dgm:pt>
    <dgm:pt modelId="{AC7D904B-9CD9-436F-B0A3-63FF0881A1B6}" type="parTrans" cxnId="{DDEF04D8-92D9-469E-BEE7-085158300F5B}">
      <dgm:prSet/>
      <dgm:spPr/>
      <dgm:t>
        <a:bodyPr/>
        <a:lstStyle/>
        <a:p>
          <a:endParaRPr lang="de-DE"/>
        </a:p>
      </dgm:t>
    </dgm:pt>
    <dgm:pt modelId="{98FAC3CB-715D-4C69-B710-9512D3C49144}" type="sibTrans" cxnId="{DDEF04D8-92D9-469E-BEE7-085158300F5B}">
      <dgm:prSet/>
      <dgm:spPr/>
      <dgm:t>
        <a:bodyPr/>
        <a:lstStyle/>
        <a:p>
          <a:endParaRPr lang="de-DE"/>
        </a:p>
      </dgm:t>
    </dgm:pt>
    <dgm:pt modelId="{657680F1-DB6C-4A29-AEA9-532EC9A5D188}">
      <dgm:prSet/>
      <dgm:spPr/>
      <dgm:t>
        <a:bodyPr/>
        <a:lstStyle/>
        <a:p>
          <a:r>
            <a:rPr lang="de-DE" dirty="0" smtClean="0"/>
            <a:t>Mit dem Kind spielen, z.B. Würfelspiele, Gesellschaftsspiele</a:t>
          </a:r>
          <a:endParaRPr lang="de-DE" dirty="0"/>
        </a:p>
      </dgm:t>
    </dgm:pt>
    <dgm:pt modelId="{D1AAA4D6-BFFA-47CA-93D8-E3D974BA08F3}" type="parTrans" cxnId="{CC9FE3BD-222D-4E81-8D89-E64136442D24}">
      <dgm:prSet/>
      <dgm:spPr/>
      <dgm:t>
        <a:bodyPr/>
        <a:lstStyle/>
        <a:p>
          <a:endParaRPr lang="de-DE"/>
        </a:p>
      </dgm:t>
    </dgm:pt>
    <dgm:pt modelId="{CF6BF915-E47F-4C13-86B5-F85200E084F3}" type="sibTrans" cxnId="{CC9FE3BD-222D-4E81-8D89-E64136442D24}">
      <dgm:prSet/>
      <dgm:spPr/>
      <dgm:t>
        <a:bodyPr/>
        <a:lstStyle/>
        <a:p>
          <a:endParaRPr lang="de-DE"/>
        </a:p>
      </dgm:t>
    </dgm:pt>
    <dgm:pt modelId="{55A26EFB-9E8D-49B1-89A0-33B689F028C8}">
      <dgm:prSet/>
      <dgm:spPr/>
      <dgm:t>
        <a:bodyPr/>
        <a:lstStyle/>
        <a:p>
          <a:r>
            <a:rPr lang="de-DE" dirty="0" smtClean="0"/>
            <a:t>Und… Seien Sie </a:t>
          </a:r>
          <a:r>
            <a:rPr lang="de-DE" dirty="0" err="1" smtClean="0"/>
            <a:t>positv</a:t>
          </a:r>
          <a:r>
            <a:rPr lang="de-DE" dirty="0" smtClean="0"/>
            <a:t>!</a:t>
          </a:r>
          <a:endParaRPr lang="de-DE" dirty="0"/>
        </a:p>
      </dgm:t>
    </dgm:pt>
    <dgm:pt modelId="{8863745F-667C-4610-B322-0194ABC5E931}" type="parTrans" cxnId="{42F07AD5-214E-43CD-A0E5-7429A2EB388A}">
      <dgm:prSet/>
      <dgm:spPr/>
    </dgm:pt>
    <dgm:pt modelId="{EB0B259A-6575-4EB6-801F-58A45464C93A}" type="sibTrans" cxnId="{42F07AD5-214E-43CD-A0E5-7429A2EB388A}">
      <dgm:prSet/>
      <dgm:spPr/>
    </dgm:pt>
    <dgm:pt modelId="{5A7435CE-0CF0-4651-92B8-510A658D46CD}" type="pres">
      <dgm:prSet presAssocID="{CC2F6F4E-2035-4908-92F9-4CB88685DF4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F34AA5D-A2EF-4540-AB33-6039392A1659}" type="pres">
      <dgm:prSet presAssocID="{EA02B5F7-236F-434C-B37E-0B63A1F3E82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38D96D3-53E7-4DE4-B36E-05F0418F1A9C}" type="pres">
      <dgm:prSet presAssocID="{CDC110AB-0473-4101-82B9-5229B92FD479}" presName="sibTrans" presStyleCnt="0"/>
      <dgm:spPr/>
    </dgm:pt>
    <dgm:pt modelId="{48828093-5753-475E-95E3-4ABDCBB71B0E}" type="pres">
      <dgm:prSet presAssocID="{A1AA2633-43DF-4136-8A62-9B53CACDBF76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7BD301D-2D1A-41A6-B8CC-0901D2B994CA}" type="pres">
      <dgm:prSet presAssocID="{98FAC3CB-715D-4C69-B710-9512D3C49144}" presName="sibTrans" presStyleCnt="0"/>
      <dgm:spPr/>
    </dgm:pt>
    <dgm:pt modelId="{C2C5DE95-7E7B-4E3A-BC82-DB35EE62C080}" type="pres">
      <dgm:prSet presAssocID="{46ECA30E-7487-4800-9725-D9BD23E444FE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B3BB198-F7E2-486B-9885-4C0307EC6124}" type="pres">
      <dgm:prSet presAssocID="{97CF6EAA-BA74-46D4-B91A-2BE1E91ED584}" presName="sibTrans" presStyleCnt="0"/>
      <dgm:spPr/>
    </dgm:pt>
    <dgm:pt modelId="{EDADA6F5-8546-446C-99CD-B28C4178AC9F}" type="pres">
      <dgm:prSet presAssocID="{663A3665-C819-450B-B79F-A1A1784C3542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1C3BC29-74EC-4E75-B78A-EC13BB411E75}" type="pres">
      <dgm:prSet presAssocID="{99C05014-D208-4E4C-AC1F-4E91119D03CF}" presName="sibTrans" presStyleCnt="0"/>
      <dgm:spPr/>
    </dgm:pt>
    <dgm:pt modelId="{DEF898DF-19AB-4FF0-81B3-00E7397DB526}" type="pres">
      <dgm:prSet presAssocID="{9CD2A51B-F91F-439E-9F57-03BA05583262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2565507-375C-4262-AD09-7599334BBBF2}" type="pres">
      <dgm:prSet presAssocID="{BE05AF71-170B-4B63-8100-85B0E692B3A7}" presName="sibTrans" presStyleCnt="0"/>
      <dgm:spPr/>
    </dgm:pt>
    <dgm:pt modelId="{F8501AB4-4499-4961-AA54-282F64906261}" type="pres">
      <dgm:prSet presAssocID="{EC749FE8-1665-40CD-B0BD-CFDA27ACC23A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2B0BD2F-885E-45ED-80CF-28E2F6FBEA62}" type="pres">
      <dgm:prSet presAssocID="{9D8CA7F0-42AA-4A8D-A52B-10CD8646666D}" presName="sibTrans" presStyleCnt="0"/>
      <dgm:spPr/>
    </dgm:pt>
    <dgm:pt modelId="{B1E10924-A186-4161-832A-86A00EB62B65}" type="pres">
      <dgm:prSet presAssocID="{657680F1-DB6C-4A29-AEA9-532EC9A5D188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31BFB57-7D14-477F-AB64-9DCAEC338C6E}" type="pres">
      <dgm:prSet presAssocID="{CF6BF915-E47F-4C13-86B5-F85200E084F3}" presName="sibTrans" presStyleCnt="0"/>
      <dgm:spPr/>
    </dgm:pt>
    <dgm:pt modelId="{C60A5796-BFDB-44BF-97C1-D402B2C8D4B1}" type="pres">
      <dgm:prSet presAssocID="{7A50218B-06C2-4D43-94B9-64295ABAA50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934031E-FB3E-4027-9790-61E1ED4CF563}" type="pres">
      <dgm:prSet presAssocID="{744FDD50-CD0A-42D8-AAD8-0A55EE0AD5E7}" presName="sibTrans" presStyleCnt="0"/>
      <dgm:spPr/>
    </dgm:pt>
    <dgm:pt modelId="{4C01E753-E963-4058-8746-2F7906981AD9}" type="pres">
      <dgm:prSet presAssocID="{55A26EFB-9E8D-49B1-89A0-33B689F028C8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5E815D0-DCBA-43A6-8601-6B027A3FACA3}" srcId="{CC2F6F4E-2035-4908-92F9-4CB88685DF4A}" destId="{46ECA30E-7487-4800-9725-D9BD23E444FE}" srcOrd="2" destOrd="0" parTransId="{350CE495-0AF6-421C-86F5-F2444436A779}" sibTransId="{97CF6EAA-BA74-46D4-B91A-2BE1E91ED584}"/>
    <dgm:cxn modelId="{CC9FE3BD-222D-4E81-8D89-E64136442D24}" srcId="{CC2F6F4E-2035-4908-92F9-4CB88685DF4A}" destId="{657680F1-DB6C-4A29-AEA9-532EC9A5D188}" srcOrd="6" destOrd="0" parTransId="{D1AAA4D6-BFFA-47CA-93D8-E3D974BA08F3}" sibTransId="{CF6BF915-E47F-4C13-86B5-F85200E084F3}"/>
    <dgm:cxn modelId="{20D460BB-BA06-4694-BFAC-1354623C1AD0}" srcId="{CC2F6F4E-2035-4908-92F9-4CB88685DF4A}" destId="{663A3665-C819-450B-B79F-A1A1784C3542}" srcOrd="3" destOrd="0" parTransId="{97C22AC8-A15E-47E9-BABA-E5987F45AD83}" sibTransId="{99C05014-D208-4E4C-AC1F-4E91119D03CF}"/>
    <dgm:cxn modelId="{9DFF0B91-1036-4144-A173-8BD1E7A9EF40}" srcId="{CC2F6F4E-2035-4908-92F9-4CB88685DF4A}" destId="{9CD2A51B-F91F-439E-9F57-03BA05583262}" srcOrd="4" destOrd="0" parTransId="{FFEA260F-2F46-41F9-911B-AC23D984A729}" sibTransId="{BE05AF71-170B-4B63-8100-85B0E692B3A7}"/>
    <dgm:cxn modelId="{FA4DE1ED-C7ED-4720-B747-F0C374C3675C}" srcId="{CC2F6F4E-2035-4908-92F9-4CB88685DF4A}" destId="{EC749FE8-1665-40CD-B0BD-CFDA27ACC23A}" srcOrd="5" destOrd="0" parTransId="{20E5DDED-EE46-4696-902A-F750CA972EB2}" sibTransId="{9D8CA7F0-42AA-4A8D-A52B-10CD8646666D}"/>
    <dgm:cxn modelId="{42F07AD5-214E-43CD-A0E5-7429A2EB388A}" srcId="{CC2F6F4E-2035-4908-92F9-4CB88685DF4A}" destId="{55A26EFB-9E8D-49B1-89A0-33B689F028C8}" srcOrd="8" destOrd="0" parTransId="{8863745F-667C-4610-B322-0194ABC5E931}" sibTransId="{EB0B259A-6575-4EB6-801F-58A45464C93A}"/>
    <dgm:cxn modelId="{98872A32-82C4-413A-9AD9-40BEAE7159FF}" type="presOf" srcId="{EA02B5F7-236F-434C-B37E-0B63A1F3E825}" destId="{5F34AA5D-A2EF-4540-AB33-6039392A1659}" srcOrd="0" destOrd="0" presId="urn:microsoft.com/office/officeart/2005/8/layout/default"/>
    <dgm:cxn modelId="{A0C70E85-66B3-4CFF-9A39-E627DC0EF88A}" type="presOf" srcId="{EC749FE8-1665-40CD-B0BD-CFDA27ACC23A}" destId="{F8501AB4-4499-4961-AA54-282F64906261}" srcOrd="0" destOrd="0" presId="urn:microsoft.com/office/officeart/2005/8/layout/default"/>
    <dgm:cxn modelId="{65AB5985-34AF-44A1-8C88-87CC01ECD631}" type="presOf" srcId="{A1AA2633-43DF-4136-8A62-9B53CACDBF76}" destId="{48828093-5753-475E-95E3-4ABDCBB71B0E}" srcOrd="0" destOrd="0" presId="urn:microsoft.com/office/officeart/2005/8/layout/default"/>
    <dgm:cxn modelId="{492D1580-BF44-49A9-8F95-2895FF1FCAB9}" type="presOf" srcId="{657680F1-DB6C-4A29-AEA9-532EC9A5D188}" destId="{B1E10924-A186-4161-832A-86A00EB62B65}" srcOrd="0" destOrd="0" presId="urn:microsoft.com/office/officeart/2005/8/layout/default"/>
    <dgm:cxn modelId="{91DF1811-A4C5-445E-AEEA-AC9CACEED834}" srcId="{CC2F6F4E-2035-4908-92F9-4CB88685DF4A}" destId="{7A50218B-06C2-4D43-94B9-64295ABAA50F}" srcOrd="7" destOrd="0" parTransId="{9E48F7D2-94C6-4427-9361-8CB7386E9266}" sibTransId="{744FDD50-CD0A-42D8-AAD8-0A55EE0AD5E7}"/>
    <dgm:cxn modelId="{868EE3E7-D07A-4FCF-A131-D6BCC2B970FE}" type="presOf" srcId="{663A3665-C819-450B-B79F-A1A1784C3542}" destId="{EDADA6F5-8546-446C-99CD-B28C4178AC9F}" srcOrd="0" destOrd="0" presId="urn:microsoft.com/office/officeart/2005/8/layout/default"/>
    <dgm:cxn modelId="{4BE5DD98-87ED-4BD3-AE3D-95D1A7DCA15C}" srcId="{CC2F6F4E-2035-4908-92F9-4CB88685DF4A}" destId="{EA02B5F7-236F-434C-B37E-0B63A1F3E825}" srcOrd="0" destOrd="0" parTransId="{87AFD423-8730-406F-99A3-D953662583D0}" sibTransId="{CDC110AB-0473-4101-82B9-5229B92FD479}"/>
    <dgm:cxn modelId="{B4CF5EE0-6D21-4F02-B0A4-E1B153497BED}" type="presOf" srcId="{7A50218B-06C2-4D43-94B9-64295ABAA50F}" destId="{C60A5796-BFDB-44BF-97C1-D402B2C8D4B1}" srcOrd="0" destOrd="0" presId="urn:microsoft.com/office/officeart/2005/8/layout/default"/>
    <dgm:cxn modelId="{881971B5-0418-40A3-80D1-433EF6EDF9A5}" type="presOf" srcId="{55A26EFB-9E8D-49B1-89A0-33B689F028C8}" destId="{4C01E753-E963-4058-8746-2F7906981AD9}" srcOrd="0" destOrd="0" presId="urn:microsoft.com/office/officeart/2005/8/layout/default"/>
    <dgm:cxn modelId="{DDEF04D8-92D9-469E-BEE7-085158300F5B}" srcId="{CC2F6F4E-2035-4908-92F9-4CB88685DF4A}" destId="{A1AA2633-43DF-4136-8A62-9B53CACDBF76}" srcOrd="1" destOrd="0" parTransId="{AC7D904B-9CD9-436F-B0A3-63FF0881A1B6}" sibTransId="{98FAC3CB-715D-4C69-B710-9512D3C49144}"/>
    <dgm:cxn modelId="{4E0C2E40-032F-47D4-B8D8-B8A7DABDF4FA}" type="presOf" srcId="{CC2F6F4E-2035-4908-92F9-4CB88685DF4A}" destId="{5A7435CE-0CF0-4651-92B8-510A658D46CD}" srcOrd="0" destOrd="0" presId="urn:microsoft.com/office/officeart/2005/8/layout/default"/>
    <dgm:cxn modelId="{5650D20D-7EE4-489C-97D7-5E79743A4EB3}" type="presOf" srcId="{9CD2A51B-F91F-439E-9F57-03BA05583262}" destId="{DEF898DF-19AB-4FF0-81B3-00E7397DB526}" srcOrd="0" destOrd="0" presId="urn:microsoft.com/office/officeart/2005/8/layout/default"/>
    <dgm:cxn modelId="{39497C19-C1A0-4251-B4E0-A69E2E7ABBDF}" type="presOf" srcId="{46ECA30E-7487-4800-9725-D9BD23E444FE}" destId="{C2C5DE95-7E7B-4E3A-BC82-DB35EE62C080}" srcOrd="0" destOrd="0" presId="urn:microsoft.com/office/officeart/2005/8/layout/default"/>
    <dgm:cxn modelId="{F24A55DB-19FA-43A2-ADD1-7A9DD0AAEC4E}" type="presParOf" srcId="{5A7435CE-0CF0-4651-92B8-510A658D46CD}" destId="{5F34AA5D-A2EF-4540-AB33-6039392A1659}" srcOrd="0" destOrd="0" presId="urn:microsoft.com/office/officeart/2005/8/layout/default"/>
    <dgm:cxn modelId="{31DA7C37-3779-479F-93FE-E406DFC6D3DB}" type="presParOf" srcId="{5A7435CE-0CF0-4651-92B8-510A658D46CD}" destId="{338D96D3-53E7-4DE4-B36E-05F0418F1A9C}" srcOrd="1" destOrd="0" presId="urn:microsoft.com/office/officeart/2005/8/layout/default"/>
    <dgm:cxn modelId="{AF6F187F-65EC-4004-B997-BDC4E4130CBF}" type="presParOf" srcId="{5A7435CE-0CF0-4651-92B8-510A658D46CD}" destId="{48828093-5753-475E-95E3-4ABDCBB71B0E}" srcOrd="2" destOrd="0" presId="urn:microsoft.com/office/officeart/2005/8/layout/default"/>
    <dgm:cxn modelId="{86558743-7BAA-4ADF-BCB9-6EF0049732E0}" type="presParOf" srcId="{5A7435CE-0CF0-4651-92B8-510A658D46CD}" destId="{97BD301D-2D1A-41A6-B8CC-0901D2B994CA}" srcOrd="3" destOrd="0" presId="urn:microsoft.com/office/officeart/2005/8/layout/default"/>
    <dgm:cxn modelId="{255E4C69-34C4-49E4-B045-73483C461CBF}" type="presParOf" srcId="{5A7435CE-0CF0-4651-92B8-510A658D46CD}" destId="{C2C5DE95-7E7B-4E3A-BC82-DB35EE62C080}" srcOrd="4" destOrd="0" presId="urn:microsoft.com/office/officeart/2005/8/layout/default"/>
    <dgm:cxn modelId="{0F8376BA-E566-4170-AA35-0D15D18AABBB}" type="presParOf" srcId="{5A7435CE-0CF0-4651-92B8-510A658D46CD}" destId="{FB3BB198-F7E2-486B-9885-4C0307EC6124}" srcOrd="5" destOrd="0" presId="urn:microsoft.com/office/officeart/2005/8/layout/default"/>
    <dgm:cxn modelId="{80905C22-1E02-43FD-95FC-ACFCDAFB7016}" type="presParOf" srcId="{5A7435CE-0CF0-4651-92B8-510A658D46CD}" destId="{EDADA6F5-8546-446C-99CD-B28C4178AC9F}" srcOrd="6" destOrd="0" presId="urn:microsoft.com/office/officeart/2005/8/layout/default"/>
    <dgm:cxn modelId="{7B944F40-6700-4FB8-9798-04978CB13403}" type="presParOf" srcId="{5A7435CE-0CF0-4651-92B8-510A658D46CD}" destId="{01C3BC29-74EC-4E75-B78A-EC13BB411E75}" srcOrd="7" destOrd="0" presId="urn:microsoft.com/office/officeart/2005/8/layout/default"/>
    <dgm:cxn modelId="{024E18DF-7F70-44BF-AFA9-B97116293C9E}" type="presParOf" srcId="{5A7435CE-0CF0-4651-92B8-510A658D46CD}" destId="{DEF898DF-19AB-4FF0-81B3-00E7397DB526}" srcOrd="8" destOrd="0" presId="urn:microsoft.com/office/officeart/2005/8/layout/default"/>
    <dgm:cxn modelId="{CBAE5488-EE8F-4D11-8ED1-EA0B8289EC0D}" type="presParOf" srcId="{5A7435CE-0CF0-4651-92B8-510A658D46CD}" destId="{D2565507-375C-4262-AD09-7599334BBBF2}" srcOrd="9" destOrd="0" presId="urn:microsoft.com/office/officeart/2005/8/layout/default"/>
    <dgm:cxn modelId="{E55A94D8-B0F5-4F43-826F-45427CE981F0}" type="presParOf" srcId="{5A7435CE-0CF0-4651-92B8-510A658D46CD}" destId="{F8501AB4-4499-4961-AA54-282F64906261}" srcOrd="10" destOrd="0" presId="urn:microsoft.com/office/officeart/2005/8/layout/default"/>
    <dgm:cxn modelId="{42EEACB3-F061-4768-8773-9539855769AB}" type="presParOf" srcId="{5A7435CE-0CF0-4651-92B8-510A658D46CD}" destId="{42B0BD2F-885E-45ED-80CF-28E2F6FBEA62}" srcOrd="11" destOrd="0" presId="urn:microsoft.com/office/officeart/2005/8/layout/default"/>
    <dgm:cxn modelId="{1EEFE366-38C2-4910-8353-2A429DFC7585}" type="presParOf" srcId="{5A7435CE-0CF0-4651-92B8-510A658D46CD}" destId="{B1E10924-A186-4161-832A-86A00EB62B65}" srcOrd="12" destOrd="0" presId="urn:microsoft.com/office/officeart/2005/8/layout/default"/>
    <dgm:cxn modelId="{52B1899F-8ECF-4E35-89F6-BDF81B1CC410}" type="presParOf" srcId="{5A7435CE-0CF0-4651-92B8-510A658D46CD}" destId="{E31BFB57-7D14-477F-AB64-9DCAEC338C6E}" srcOrd="13" destOrd="0" presId="urn:microsoft.com/office/officeart/2005/8/layout/default"/>
    <dgm:cxn modelId="{54607D5F-CCC2-4E3F-9899-60E7517E8B9A}" type="presParOf" srcId="{5A7435CE-0CF0-4651-92B8-510A658D46CD}" destId="{C60A5796-BFDB-44BF-97C1-D402B2C8D4B1}" srcOrd="14" destOrd="0" presId="urn:microsoft.com/office/officeart/2005/8/layout/default"/>
    <dgm:cxn modelId="{B28A083A-A4C3-4176-8334-28447261C071}" type="presParOf" srcId="{5A7435CE-0CF0-4651-92B8-510A658D46CD}" destId="{A934031E-FB3E-4027-9790-61E1ED4CF563}" srcOrd="15" destOrd="0" presId="urn:microsoft.com/office/officeart/2005/8/layout/default"/>
    <dgm:cxn modelId="{1735DD8F-8C21-4237-8E99-B29A6432596E}" type="presParOf" srcId="{5A7435CE-0CF0-4651-92B8-510A658D46CD}" destId="{4C01E753-E963-4058-8746-2F7906981AD9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F0A07A-DBCF-4D21-8A87-0538ACFEAA40}">
      <dsp:nvSpPr>
        <dsp:cNvPr id="0" name=""/>
        <dsp:cNvSpPr/>
      </dsp:nvSpPr>
      <dsp:spPr>
        <a:xfrm rot="5400000">
          <a:off x="1728144" y="433493"/>
          <a:ext cx="4551680" cy="4551680"/>
        </a:xfrm>
        <a:prstGeom prst="pie">
          <a:avLst>
            <a:gd name="adj1" fmla="val 16200000"/>
            <a:gd name="adj2" fmla="val 54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400" kern="1200" dirty="0" smtClean="0"/>
            <a:t>Kinder im 2. Schulbesuchsjahr</a:t>
          </a:r>
          <a:endParaRPr lang="de-DE" sz="3400" kern="1200" dirty="0"/>
        </a:p>
      </dsp:txBody>
      <dsp:txXfrm>
        <a:off x="3204732" y="1910081"/>
        <a:ext cx="1598506" cy="3197013"/>
      </dsp:txXfrm>
    </dsp:sp>
    <dsp:sp modelId="{D5376FAD-F622-4775-9124-E9DFAFF9AB52}">
      <dsp:nvSpPr>
        <dsp:cNvPr id="0" name=""/>
        <dsp:cNvSpPr/>
      </dsp:nvSpPr>
      <dsp:spPr>
        <a:xfrm rot="5400000">
          <a:off x="1733973" y="433493"/>
          <a:ext cx="4551680" cy="455168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400" kern="1200" dirty="0" smtClean="0"/>
            <a:t>Kinder im 1. Schulbesuchsjahr</a:t>
          </a:r>
          <a:endParaRPr lang="de-DE" sz="3400" kern="1200" dirty="0"/>
        </a:p>
      </dsp:txBody>
      <dsp:txXfrm>
        <a:off x="3210561" y="284480"/>
        <a:ext cx="1598506" cy="31970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56A05-6D17-4332-9D85-FDC736B5DB63}">
      <dsp:nvSpPr>
        <dsp:cNvPr id="0" name=""/>
        <dsp:cNvSpPr/>
      </dsp:nvSpPr>
      <dsp:spPr>
        <a:xfrm>
          <a:off x="4294356" y="2448651"/>
          <a:ext cx="2572469" cy="25724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- Wichtige Ansprechpartner der Schule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- Gemeinsam erziehen und bilden</a:t>
          </a:r>
          <a:endParaRPr lang="de-DE" sz="2000" kern="1200" dirty="0"/>
        </a:p>
      </dsp:txBody>
      <dsp:txXfrm>
        <a:off x="4671085" y="2825380"/>
        <a:ext cx="1819011" cy="1819011"/>
      </dsp:txXfrm>
    </dsp:sp>
    <dsp:sp modelId="{3C2C5E61-8F13-4A49-B01F-A7B5BFE7B223}">
      <dsp:nvSpPr>
        <dsp:cNvPr id="0" name=""/>
        <dsp:cNvSpPr/>
      </dsp:nvSpPr>
      <dsp:spPr>
        <a:xfrm rot="16221606">
          <a:off x="5406962" y="1835835"/>
          <a:ext cx="367654" cy="5528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300" kern="1200"/>
        </a:p>
      </dsp:txBody>
      <dsp:txXfrm>
        <a:off x="5461763" y="2001545"/>
        <a:ext cx="257358" cy="331691"/>
      </dsp:txXfrm>
    </dsp:sp>
    <dsp:sp modelId="{F7FF10BB-5628-4C1B-B271-EAC96418A8F0}">
      <dsp:nvSpPr>
        <dsp:cNvPr id="0" name=""/>
        <dsp:cNvSpPr/>
      </dsp:nvSpPr>
      <dsp:spPr>
        <a:xfrm>
          <a:off x="4059491" y="129073"/>
          <a:ext cx="3077305" cy="162593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Elterngespräche (individuell oder an Elternsprechtagen)</a:t>
          </a:r>
          <a:endParaRPr lang="de-DE" sz="2000" kern="1200" dirty="0"/>
        </a:p>
      </dsp:txBody>
      <dsp:txXfrm>
        <a:off x="4510152" y="367185"/>
        <a:ext cx="2175983" cy="1149708"/>
      </dsp:txXfrm>
    </dsp:sp>
    <dsp:sp modelId="{78F6F100-32EA-4CC8-8376-B08DED43D522}">
      <dsp:nvSpPr>
        <dsp:cNvPr id="0" name=""/>
        <dsp:cNvSpPr/>
      </dsp:nvSpPr>
      <dsp:spPr>
        <a:xfrm rot="20314853">
          <a:off x="7019318" y="2759580"/>
          <a:ext cx="685797" cy="5528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300" kern="1200"/>
        </a:p>
      </dsp:txBody>
      <dsp:txXfrm>
        <a:off x="7025045" y="2900425"/>
        <a:ext cx="519952" cy="331691"/>
      </dsp:txXfrm>
    </dsp:sp>
    <dsp:sp modelId="{EFDB528A-2110-42B9-83FD-79C92EFE966E}">
      <dsp:nvSpPr>
        <dsp:cNvPr id="0" name=""/>
        <dsp:cNvSpPr/>
      </dsp:nvSpPr>
      <dsp:spPr>
        <a:xfrm>
          <a:off x="7773611" y="1541569"/>
          <a:ext cx="2651522" cy="16259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Elternabende</a:t>
          </a:r>
          <a:endParaRPr lang="de-DE" sz="2000" kern="1200" dirty="0"/>
        </a:p>
      </dsp:txBody>
      <dsp:txXfrm>
        <a:off x="8161917" y="1779681"/>
        <a:ext cx="1874910" cy="1149708"/>
      </dsp:txXfrm>
    </dsp:sp>
    <dsp:sp modelId="{8082A222-0934-4A75-9878-C8E16290CED1}">
      <dsp:nvSpPr>
        <dsp:cNvPr id="0" name=""/>
        <dsp:cNvSpPr/>
      </dsp:nvSpPr>
      <dsp:spPr>
        <a:xfrm rot="1171158">
          <a:off x="6937761" y="4010420"/>
          <a:ext cx="399601" cy="5528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300" kern="1200"/>
        </a:p>
      </dsp:txBody>
      <dsp:txXfrm>
        <a:off x="6941206" y="4100956"/>
        <a:ext cx="279721" cy="331691"/>
      </dsp:txXfrm>
    </dsp:sp>
    <dsp:sp modelId="{134B22B0-6026-48EB-B784-C6B41A9FA95C}">
      <dsp:nvSpPr>
        <dsp:cNvPr id="0" name=""/>
        <dsp:cNvSpPr/>
      </dsp:nvSpPr>
      <dsp:spPr>
        <a:xfrm>
          <a:off x="7235055" y="4060085"/>
          <a:ext cx="3112360" cy="162593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Klassenelternbeirat</a:t>
          </a:r>
          <a:endParaRPr lang="de-DE" sz="2000" kern="1200" dirty="0"/>
        </a:p>
      </dsp:txBody>
      <dsp:txXfrm>
        <a:off x="7690850" y="4298197"/>
        <a:ext cx="2200770" cy="1149708"/>
      </dsp:txXfrm>
    </dsp:sp>
    <dsp:sp modelId="{D51DF46B-5DDC-4510-BFE3-717F0F0A1C08}">
      <dsp:nvSpPr>
        <dsp:cNvPr id="0" name=""/>
        <dsp:cNvSpPr/>
      </dsp:nvSpPr>
      <dsp:spPr>
        <a:xfrm rot="9591291">
          <a:off x="3687980" y="4060312"/>
          <a:ext cx="504052" cy="5528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300" kern="1200"/>
        </a:p>
      </dsp:txBody>
      <dsp:txXfrm rot="10800000">
        <a:off x="3834571" y="4144836"/>
        <a:ext cx="352836" cy="331691"/>
      </dsp:txXfrm>
    </dsp:sp>
    <dsp:sp modelId="{21B22C3B-3D97-4674-893A-DB09DD9547A0}">
      <dsp:nvSpPr>
        <dsp:cNvPr id="0" name=""/>
        <dsp:cNvSpPr/>
      </dsp:nvSpPr>
      <dsp:spPr>
        <a:xfrm>
          <a:off x="904488" y="4125538"/>
          <a:ext cx="2790149" cy="162593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Schulelternbeirat</a:t>
          </a:r>
          <a:endParaRPr lang="de-DE" sz="2000" kern="1200" dirty="0"/>
        </a:p>
      </dsp:txBody>
      <dsp:txXfrm>
        <a:off x="1313096" y="4363650"/>
        <a:ext cx="1972933" cy="1149708"/>
      </dsp:txXfrm>
    </dsp:sp>
    <dsp:sp modelId="{E9DB5410-26F3-4013-B595-2B8AB426F1E4}">
      <dsp:nvSpPr>
        <dsp:cNvPr id="0" name=""/>
        <dsp:cNvSpPr/>
      </dsp:nvSpPr>
      <dsp:spPr>
        <a:xfrm rot="12210496">
          <a:off x="3669599" y="2746032"/>
          <a:ext cx="546253" cy="5528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300" kern="1200"/>
        </a:p>
      </dsp:txBody>
      <dsp:txXfrm rot="10800000">
        <a:off x="3826674" y="2889279"/>
        <a:ext cx="382377" cy="331691"/>
      </dsp:txXfrm>
    </dsp:sp>
    <dsp:sp modelId="{793BA5C4-52D2-4D96-A6EB-CACC4E72E0E5}">
      <dsp:nvSpPr>
        <dsp:cNvPr id="0" name=""/>
        <dsp:cNvSpPr/>
      </dsp:nvSpPr>
      <dsp:spPr>
        <a:xfrm>
          <a:off x="1084003" y="1532791"/>
          <a:ext cx="2606142" cy="162593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Schulkonferenz</a:t>
          </a:r>
          <a:endParaRPr lang="de-DE" sz="2000" kern="1200" dirty="0"/>
        </a:p>
      </dsp:txBody>
      <dsp:txXfrm>
        <a:off x="1465664" y="1770903"/>
        <a:ext cx="1842820" cy="11497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4AA5D-A2EF-4540-AB33-6039392A1659}">
      <dsp:nvSpPr>
        <dsp:cNvPr id="0" name=""/>
        <dsp:cNvSpPr/>
      </dsp:nvSpPr>
      <dsp:spPr>
        <a:xfrm>
          <a:off x="0" y="107563"/>
          <a:ext cx="2324160" cy="13944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Selbstständigkeit des Kindes fördern</a:t>
          </a:r>
          <a:endParaRPr lang="de-DE" sz="1800" kern="1200" dirty="0"/>
        </a:p>
      </dsp:txBody>
      <dsp:txXfrm>
        <a:off x="0" y="107563"/>
        <a:ext cx="2324160" cy="1394496"/>
      </dsp:txXfrm>
    </dsp:sp>
    <dsp:sp modelId="{48828093-5753-475E-95E3-4ABDCBB71B0E}">
      <dsp:nvSpPr>
        <dsp:cNvPr id="0" name=""/>
        <dsp:cNvSpPr/>
      </dsp:nvSpPr>
      <dsp:spPr>
        <a:xfrm>
          <a:off x="2556577" y="107563"/>
          <a:ext cx="2324160" cy="13944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800" kern="1200" dirty="0" smtClean="0"/>
            <a:t>Schulweg üben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800" kern="1200" dirty="0"/>
        </a:p>
      </dsp:txBody>
      <dsp:txXfrm>
        <a:off x="2556577" y="107563"/>
        <a:ext cx="2324160" cy="1394496"/>
      </dsp:txXfrm>
    </dsp:sp>
    <dsp:sp modelId="{C2C5DE95-7E7B-4E3A-BC82-DB35EE62C080}">
      <dsp:nvSpPr>
        <dsp:cNvPr id="0" name=""/>
        <dsp:cNvSpPr/>
      </dsp:nvSpPr>
      <dsp:spPr>
        <a:xfrm>
          <a:off x="5113154" y="107563"/>
          <a:ext cx="2324160" cy="139449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Schuhe binden üben</a:t>
          </a:r>
          <a:endParaRPr lang="de-DE" sz="1800" kern="1200" dirty="0"/>
        </a:p>
      </dsp:txBody>
      <dsp:txXfrm>
        <a:off x="5113154" y="107563"/>
        <a:ext cx="2324160" cy="1394496"/>
      </dsp:txXfrm>
    </dsp:sp>
    <dsp:sp modelId="{EDADA6F5-8546-446C-99CD-B28C4178AC9F}">
      <dsp:nvSpPr>
        <dsp:cNvPr id="0" name=""/>
        <dsp:cNvSpPr/>
      </dsp:nvSpPr>
      <dsp:spPr>
        <a:xfrm>
          <a:off x="0" y="1734476"/>
          <a:ext cx="2324160" cy="13944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800" kern="1200" dirty="0" smtClean="0"/>
            <a:t>Schulsachen und Kleidung beschriften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800" kern="1200" dirty="0"/>
        </a:p>
      </dsp:txBody>
      <dsp:txXfrm>
        <a:off x="0" y="1734476"/>
        <a:ext cx="2324160" cy="1394496"/>
      </dsp:txXfrm>
    </dsp:sp>
    <dsp:sp modelId="{DEF898DF-19AB-4FF0-81B3-00E7397DB526}">
      <dsp:nvSpPr>
        <dsp:cNvPr id="0" name=""/>
        <dsp:cNvSpPr/>
      </dsp:nvSpPr>
      <dsp:spPr>
        <a:xfrm>
          <a:off x="2556577" y="1734476"/>
          <a:ext cx="2324160" cy="139449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800" kern="1200" dirty="0" smtClean="0"/>
            <a:t>Das Kind neugierig auf die Schule machen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800" kern="1200" dirty="0"/>
        </a:p>
      </dsp:txBody>
      <dsp:txXfrm>
        <a:off x="2556577" y="1734476"/>
        <a:ext cx="2324160" cy="1394496"/>
      </dsp:txXfrm>
    </dsp:sp>
    <dsp:sp modelId="{F8501AB4-4499-4961-AA54-282F64906261}">
      <dsp:nvSpPr>
        <dsp:cNvPr id="0" name=""/>
        <dsp:cNvSpPr/>
      </dsp:nvSpPr>
      <dsp:spPr>
        <a:xfrm>
          <a:off x="5113154" y="1734476"/>
          <a:ext cx="2324160" cy="13944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800" kern="1200" dirty="0" smtClean="0"/>
            <a:t>Dem Kind vorlesen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800" kern="1200" dirty="0"/>
        </a:p>
      </dsp:txBody>
      <dsp:txXfrm>
        <a:off x="5113154" y="1734476"/>
        <a:ext cx="2324160" cy="1394496"/>
      </dsp:txXfrm>
    </dsp:sp>
    <dsp:sp modelId="{B1E10924-A186-4161-832A-86A00EB62B65}">
      <dsp:nvSpPr>
        <dsp:cNvPr id="0" name=""/>
        <dsp:cNvSpPr/>
      </dsp:nvSpPr>
      <dsp:spPr>
        <a:xfrm>
          <a:off x="0" y="3361388"/>
          <a:ext cx="2324160" cy="13944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Mit dem Kind spielen, z.B. Würfelspiele, Gesellschaftsspiele</a:t>
          </a:r>
          <a:endParaRPr lang="de-DE" sz="1800" kern="1200" dirty="0"/>
        </a:p>
      </dsp:txBody>
      <dsp:txXfrm>
        <a:off x="0" y="3361388"/>
        <a:ext cx="2324160" cy="1394496"/>
      </dsp:txXfrm>
    </dsp:sp>
    <dsp:sp modelId="{C60A5796-BFDB-44BF-97C1-D402B2C8D4B1}">
      <dsp:nvSpPr>
        <dsp:cNvPr id="0" name=""/>
        <dsp:cNvSpPr/>
      </dsp:nvSpPr>
      <dsp:spPr>
        <a:xfrm>
          <a:off x="2556577" y="3361388"/>
          <a:ext cx="2324160" cy="139449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Das Kind mithelfen lassen (kochen, einkaufen, aufräumen, reparieren…)</a:t>
          </a:r>
          <a:endParaRPr lang="de-DE" sz="1800" kern="1200" dirty="0"/>
        </a:p>
      </dsp:txBody>
      <dsp:txXfrm>
        <a:off x="2556577" y="3361388"/>
        <a:ext cx="2324160" cy="1394496"/>
      </dsp:txXfrm>
    </dsp:sp>
    <dsp:sp modelId="{4C01E753-E963-4058-8746-2F7906981AD9}">
      <dsp:nvSpPr>
        <dsp:cNvPr id="0" name=""/>
        <dsp:cNvSpPr/>
      </dsp:nvSpPr>
      <dsp:spPr>
        <a:xfrm>
          <a:off x="5113154" y="3361388"/>
          <a:ext cx="2324160" cy="13944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Und… Seien Sie </a:t>
          </a:r>
          <a:r>
            <a:rPr lang="de-DE" sz="1800" kern="1200" dirty="0" err="1" smtClean="0"/>
            <a:t>positv</a:t>
          </a:r>
          <a:r>
            <a:rPr lang="de-DE" sz="1800" kern="1200" dirty="0" smtClean="0"/>
            <a:t>!</a:t>
          </a:r>
          <a:endParaRPr lang="de-DE" sz="1800" kern="1200" dirty="0"/>
        </a:p>
      </dsp:txBody>
      <dsp:txXfrm>
        <a:off x="5113154" y="3361388"/>
        <a:ext cx="2324160" cy="1394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8E133667-8296-42EA-AB7A-C12F79A1EA34}" type="datetimeFigureOut">
              <a:rPr lang="de-DE" smtClean="0"/>
              <a:t>24.06.2024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312A03B0-9554-4291-85DA-858F37AB76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349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1698" y="1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5EB36A03-B608-45B4-BB06-E77FDE1BCB05}" type="datetimeFigureOut">
              <a:rPr lang="de-DE" smtClean="0"/>
              <a:t>24.06.2024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817" y="4823033"/>
            <a:ext cx="5510530" cy="3946119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061C9858-770E-49D9-970A-D64C5BE5BC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2274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768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8086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A: Gibt auch Stunden,</a:t>
            </a:r>
            <a:r>
              <a:rPr lang="de-DE" baseline="0" dirty="0" smtClean="0"/>
              <a:t> in denen beide Lehrkräfte zusammen in der Klasse bleiben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8813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V: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78119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98105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246">
              <a:defRPr/>
            </a:pPr>
            <a:r>
              <a:rPr lang="de-DE" dirty="0" smtClean="0"/>
              <a:t>V Zusätzlich sagen: Wir wünschen uns, dass Sie mit uns vertrauensvoll zusammenarbeiten und mit uns im Gespräch bleiben.</a:t>
            </a:r>
          </a:p>
          <a:p>
            <a:pPr defTabSz="966246">
              <a:defRPr/>
            </a:pPr>
            <a:r>
              <a:rPr lang="de-DE" sz="1300" b="1" dirty="0"/>
              <a:t>Elterngespräche </a:t>
            </a:r>
            <a:r>
              <a:rPr lang="de-DE" sz="1300" dirty="0"/>
              <a:t>sind wichtig, um die schulische Entwicklung Ihre Kindes zu begleiten und zu fördern.</a:t>
            </a:r>
          </a:p>
          <a:p>
            <a:pPr defTabSz="966246">
              <a:defRPr/>
            </a:pPr>
            <a:r>
              <a:rPr lang="de-DE" sz="1300" b="1" dirty="0"/>
              <a:t>Elternabende </a:t>
            </a:r>
            <a:r>
              <a:rPr lang="de-DE" sz="1300" dirty="0"/>
              <a:t>dienen der allgemeinen Information über die Klasse, über Unterrichtsinhalte, geplante Vorhaben in der Klasse und vieles mehr, was für das Schulleben wichtig ist. 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6333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Warmes oder kalten Mittagessen</a:t>
            </a:r>
            <a:r>
              <a:rPr lang="de-DE" baseline="0" dirty="0" smtClean="0"/>
              <a:t> erklären</a:t>
            </a:r>
          </a:p>
          <a:p>
            <a:r>
              <a:rPr lang="de-DE" baseline="0" dirty="0" smtClean="0"/>
              <a:t>3/4er sind zeitversetzt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8483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1er nur 1 AG</a:t>
            </a:r>
            <a:r>
              <a:rPr lang="de-DE" baseline="0" dirty="0" smtClean="0"/>
              <a:t> pro Woche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67100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51295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4771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142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52692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73703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300" dirty="0"/>
              <a:t>A wichtiges Jahr für Ihr Kind. In ihm sollen die Kinder Vertrauen zur Schule finden. Sie sollen sich wohl fühlen und erfahren, dass Lernen Spaß macht.</a:t>
            </a:r>
          </a:p>
          <a:p>
            <a:r>
              <a:rPr lang="de-DE" sz="1300" dirty="0"/>
              <a:t>Trauen Sie Ihrem Kind zu, dass es seinen Platz in der Schule selbst findet.</a:t>
            </a:r>
          </a:p>
          <a:p>
            <a:r>
              <a:rPr lang="de-DE" sz="1300" dirty="0"/>
              <a:t>Ihr Kind muss nicht ab dem ersten Schultag ein </a:t>
            </a:r>
          </a:p>
          <a:p>
            <a:r>
              <a:rPr lang="de-DE" sz="1300" dirty="0"/>
              <a:t>„perfektes Schulkind“ sein.</a:t>
            </a:r>
          </a:p>
          <a:p>
            <a:r>
              <a:rPr lang="de-DE" sz="1300" dirty="0"/>
              <a:t>Wir nehmen uns Zeit für einen guten Start in das Schulleben Ihres Kindes.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60814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74158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Alle zusammen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50144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300" dirty="0"/>
              <a:t>wichtiges Jahr für Ihr Kind. In ihm sollen die Kinder Vertrauen zur Schule finden. Sie sollen sich wohl fühlen und erfahren, dass Lernen Spaß macht.</a:t>
            </a:r>
          </a:p>
          <a:p>
            <a:r>
              <a:rPr lang="de-DE" sz="1300" dirty="0"/>
              <a:t>Trauen Sie Ihrem Kind zu, dass es seinen Platz in der Schule selbst findet.</a:t>
            </a:r>
          </a:p>
          <a:p>
            <a:r>
              <a:rPr lang="de-DE" sz="1300" dirty="0"/>
              <a:t>Ihr Kind muss nicht ab dem ersten Schultag ein </a:t>
            </a:r>
          </a:p>
          <a:p>
            <a:r>
              <a:rPr lang="de-DE" sz="1300" dirty="0"/>
              <a:t>„perfektes Schulkind“ sein.</a:t>
            </a:r>
          </a:p>
          <a:p>
            <a:r>
              <a:rPr lang="de-DE" sz="1300" dirty="0"/>
              <a:t>Wir nehmen uns Zeit für einen guten Start in das Schulleben Ihres Kindes.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6659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267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V: Hier kurze Erklärung</a:t>
            </a:r>
            <a:r>
              <a:rPr lang="de-DE" baseline="0" dirty="0" smtClean="0"/>
              <a:t> zur Intensivklasse: </a:t>
            </a:r>
            <a:r>
              <a:rPr lang="de-DE" dirty="0" smtClean="0"/>
              <a:t>Kinder nicht-deutscher Herkunftssprache, die erst kurze Zeit in Deutschland sind, besuchen 1 oder 2 Schuljahre unsere Intensivklasse. Der Schwerpunkt ist das Erlernen der deutschen Sprache, damit die Kinder schnellstmöglich in eine Regelklasse wechseln können.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5142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4401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9645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2088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3829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C9858-770E-49D9-970A-D64C5BE5BC74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901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A518-7172-4604-8AC8-48564D559FFE}" type="datetimeFigureOut">
              <a:rPr lang="de-DE" smtClean="0"/>
              <a:t>24.06.2024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F9DE-55C4-4BE5-BA66-9B83C87C14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371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A518-7172-4604-8AC8-48564D559FFE}" type="datetimeFigureOut">
              <a:rPr lang="de-DE" smtClean="0"/>
              <a:t>24.06.2024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F9DE-55C4-4BE5-BA66-9B83C87C14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175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A518-7172-4604-8AC8-48564D559FFE}" type="datetimeFigureOut">
              <a:rPr lang="de-DE" smtClean="0"/>
              <a:t>24.06.2024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F9DE-55C4-4BE5-BA66-9B83C87C14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57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A518-7172-4604-8AC8-48564D559FFE}" type="datetimeFigureOut">
              <a:rPr lang="de-DE" smtClean="0"/>
              <a:t>24.06.2024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F9DE-55C4-4BE5-BA66-9B83C87C14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43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A518-7172-4604-8AC8-48564D559FFE}" type="datetimeFigureOut">
              <a:rPr lang="de-DE" smtClean="0"/>
              <a:t>24.06.2024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F9DE-55C4-4BE5-BA66-9B83C87C14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961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A518-7172-4604-8AC8-48564D559FFE}" type="datetimeFigureOut">
              <a:rPr lang="de-DE" smtClean="0"/>
              <a:t>24.06.2024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F9DE-55C4-4BE5-BA66-9B83C87C14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37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A518-7172-4604-8AC8-48564D559FFE}" type="datetimeFigureOut">
              <a:rPr lang="de-DE" smtClean="0"/>
              <a:t>24.06.2024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F9DE-55C4-4BE5-BA66-9B83C87C14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09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A518-7172-4604-8AC8-48564D559FFE}" type="datetimeFigureOut">
              <a:rPr lang="de-DE" smtClean="0"/>
              <a:t>24.06.2024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F9DE-55C4-4BE5-BA66-9B83C87C14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52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A518-7172-4604-8AC8-48564D559FFE}" type="datetimeFigureOut">
              <a:rPr lang="de-DE" smtClean="0"/>
              <a:t>24.06.2024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F9DE-55C4-4BE5-BA66-9B83C87C14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18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A518-7172-4604-8AC8-48564D559FFE}" type="datetimeFigureOut">
              <a:rPr lang="de-DE" smtClean="0"/>
              <a:t>24.06.2024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F9DE-55C4-4BE5-BA66-9B83C87C14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57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A518-7172-4604-8AC8-48564D559FFE}" type="datetimeFigureOut">
              <a:rPr lang="de-DE" smtClean="0"/>
              <a:t>24.06.2024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F9DE-55C4-4BE5-BA66-9B83C87C14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073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AA518-7172-4604-8AC8-48564D559FFE}" type="datetimeFigureOut">
              <a:rPr lang="de-DE" smtClean="0"/>
              <a:t>24.06.2024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9F9DE-55C4-4BE5-BA66-9B83C87C14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32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tiff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anztaggsh@gmail.com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tiff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tif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tif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8053755" y="552924"/>
            <a:ext cx="3587262" cy="512052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1018" y="638784"/>
            <a:ext cx="8255977" cy="2387600"/>
          </a:xfrm>
        </p:spPr>
        <p:txBody>
          <a:bodyPr>
            <a:normAutofit/>
          </a:bodyPr>
          <a:lstStyle/>
          <a:p>
            <a:r>
              <a:rPr lang="de-DE" dirty="0" smtClean="0"/>
              <a:t>Elterninformationsabend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-677005" y="3136044"/>
            <a:ext cx="9144000" cy="1655762"/>
          </a:xfrm>
        </p:spPr>
        <p:txBody>
          <a:bodyPr/>
          <a:lstStyle/>
          <a:p>
            <a:r>
              <a:rPr lang="de-DE" sz="2800" dirty="0" smtClean="0"/>
              <a:t>zur Einschulung im Schuljahr 2024/2025</a:t>
            </a:r>
          </a:p>
          <a:p>
            <a:endParaRPr lang="de-DE" dirty="0" smtClean="0"/>
          </a:p>
          <a:p>
            <a:r>
              <a:rPr lang="de-DE" dirty="0" smtClean="0"/>
              <a:t>25.06.2024</a:t>
            </a:r>
          </a:p>
          <a:p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173665" y="5673447"/>
            <a:ext cx="118095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Herzlich Willkommen an unserer Schule!</a:t>
            </a:r>
            <a:endParaRPr lang="de-DE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742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Jahrgangsgemischte Schuleingangsstufe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701233" y="187745"/>
            <a:ext cx="1177176" cy="1680322"/>
          </a:xfrm>
          <a:prstGeom prst="rect">
            <a:avLst/>
          </a:prstGeom>
        </p:spPr>
      </p:pic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838200" y="1775061"/>
            <a:ext cx="10636625" cy="171543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 smtClean="0"/>
              <a:t>In manchen Fächern kann man </a:t>
            </a:r>
            <a:r>
              <a:rPr lang="de-DE" u="sng" dirty="0" smtClean="0"/>
              <a:t>manchmal</a:t>
            </a:r>
            <a:r>
              <a:rPr lang="de-DE" dirty="0" smtClean="0"/>
              <a:t> gut zusammenarbeiten, z.B.</a:t>
            </a:r>
            <a:endParaRPr lang="de-DE" dirty="0"/>
          </a:p>
          <a:p>
            <a:endParaRPr lang="de-DE" dirty="0"/>
          </a:p>
        </p:txBody>
      </p:sp>
      <p:sp>
        <p:nvSpPr>
          <p:cNvPr id="23" name="Sechseck 6"/>
          <p:cNvSpPr txBox="1"/>
          <p:nvPr/>
        </p:nvSpPr>
        <p:spPr>
          <a:xfrm>
            <a:off x="4081291" y="3056991"/>
            <a:ext cx="1099136" cy="126337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2800" kern="1200" dirty="0" smtClean="0"/>
              <a:t>DE: Schön-schrei</a:t>
            </a:r>
            <a:endParaRPr lang="de-DE" sz="2800" kern="1200" dirty="0"/>
          </a:p>
        </p:txBody>
      </p:sp>
      <p:grpSp>
        <p:nvGrpSpPr>
          <p:cNvPr id="29" name="Gruppieren 28"/>
          <p:cNvGrpSpPr/>
          <p:nvPr/>
        </p:nvGrpSpPr>
        <p:grpSpPr>
          <a:xfrm>
            <a:off x="1682262" y="2770973"/>
            <a:ext cx="1596808" cy="1835412"/>
            <a:chOff x="3998008" y="3118808"/>
            <a:chExt cx="1596808" cy="1835412"/>
          </a:xfrm>
        </p:grpSpPr>
        <p:sp>
          <p:nvSpPr>
            <p:cNvPr id="30" name="Sechseck 29"/>
            <p:cNvSpPr/>
            <p:nvPr/>
          </p:nvSpPr>
          <p:spPr>
            <a:xfrm rot="5400000">
              <a:off x="3878706" y="3238110"/>
              <a:ext cx="1835412" cy="159680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32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32000"/>
              </a:schemeClr>
            </a:effectRef>
            <a:fontRef idx="minor">
              <a:schemeClr val="lt1"/>
            </a:fontRef>
          </p:style>
        </p:sp>
        <p:sp>
          <p:nvSpPr>
            <p:cNvPr id="31" name="Sechseck 4"/>
            <p:cNvSpPr txBox="1"/>
            <p:nvPr/>
          </p:nvSpPr>
          <p:spPr>
            <a:xfrm>
              <a:off x="4107144" y="3404826"/>
              <a:ext cx="1347972" cy="12633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kern="1200" dirty="0"/>
                <a:t>DE: </a:t>
              </a:r>
              <a:r>
                <a:rPr lang="de-DE" sz="2000" kern="1200" dirty="0"/>
                <a:t>Schön-schreiben</a:t>
              </a:r>
            </a:p>
          </p:txBody>
        </p:sp>
      </p:grpSp>
      <p:grpSp>
        <p:nvGrpSpPr>
          <p:cNvPr id="32" name="Gruppieren 31"/>
          <p:cNvGrpSpPr/>
          <p:nvPr/>
        </p:nvGrpSpPr>
        <p:grpSpPr>
          <a:xfrm>
            <a:off x="3388206" y="2749251"/>
            <a:ext cx="1596808" cy="1835412"/>
            <a:chOff x="4897205" y="1560910"/>
            <a:chExt cx="1596808" cy="1835412"/>
          </a:xfrm>
        </p:grpSpPr>
        <p:sp>
          <p:nvSpPr>
            <p:cNvPr id="33" name="Sechseck 32"/>
            <p:cNvSpPr/>
            <p:nvPr/>
          </p:nvSpPr>
          <p:spPr>
            <a:xfrm rot="5400000">
              <a:off x="4777903" y="1680212"/>
              <a:ext cx="1835412" cy="159680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24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24000"/>
              </a:schemeClr>
            </a:effectRef>
            <a:fontRef idx="minor">
              <a:schemeClr val="lt1"/>
            </a:fontRef>
          </p:style>
        </p:sp>
        <p:sp>
          <p:nvSpPr>
            <p:cNvPr id="34" name="Sechseck 4"/>
            <p:cNvSpPr txBox="1"/>
            <p:nvPr/>
          </p:nvSpPr>
          <p:spPr>
            <a:xfrm>
              <a:off x="5107941" y="1846928"/>
              <a:ext cx="1248756" cy="12633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kern="1200" dirty="0"/>
                <a:t>DE: </a:t>
              </a:r>
              <a:r>
                <a:rPr lang="de-DE" sz="2000" kern="1200" dirty="0"/>
                <a:t>Erzählen</a:t>
              </a:r>
            </a:p>
          </p:txBody>
        </p:sp>
      </p:grpSp>
      <p:grpSp>
        <p:nvGrpSpPr>
          <p:cNvPr id="35" name="Gruppieren 34"/>
          <p:cNvGrpSpPr/>
          <p:nvPr/>
        </p:nvGrpSpPr>
        <p:grpSpPr>
          <a:xfrm>
            <a:off x="5094151" y="2749251"/>
            <a:ext cx="1596808" cy="1835412"/>
            <a:chOff x="3998008" y="3012"/>
            <a:chExt cx="1596808" cy="1835412"/>
          </a:xfrm>
        </p:grpSpPr>
        <p:sp>
          <p:nvSpPr>
            <p:cNvPr id="36" name="Sechseck 35"/>
            <p:cNvSpPr/>
            <p:nvPr/>
          </p:nvSpPr>
          <p:spPr>
            <a:xfrm rot="5400000">
              <a:off x="3878706" y="122314"/>
              <a:ext cx="1835412" cy="159680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Sechseck 4"/>
            <p:cNvSpPr txBox="1"/>
            <p:nvPr/>
          </p:nvSpPr>
          <p:spPr>
            <a:xfrm>
              <a:off x="4246844" y="289030"/>
              <a:ext cx="1196592" cy="12633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kern="1200" dirty="0"/>
                <a:t>DE: </a:t>
              </a:r>
              <a:r>
                <a:rPr lang="de-DE" sz="2000" kern="1200" dirty="0"/>
                <a:t>Schreib-anlässe</a:t>
              </a:r>
            </a:p>
          </p:txBody>
        </p:sp>
      </p:grpSp>
      <p:grpSp>
        <p:nvGrpSpPr>
          <p:cNvPr id="38" name="Gruppieren 37"/>
          <p:cNvGrpSpPr/>
          <p:nvPr/>
        </p:nvGrpSpPr>
        <p:grpSpPr>
          <a:xfrm>
            <a:off x="6788415" y="2749251"/>
            <a:ext cx="1596808" cy="1835412"/>
            <a:chOff x="5880247" y="-1"/>
            <a:chExt cx="1596808" cy="1835412"/>
          </a:xfrm>
        </p:grpSpPr>
        <p:sp>
          <p:nvSpPr>
            <p:cNvPr id="39" name="Sechseck 38"/>
            <p:cNvSpPr/>
            <p:nvPr/>
          </p:nvSpPr>
          <p:spPr>
            <a:xfrm rot="5400000">
              <a:off x="5760945" y="119301"/>
              <a:ext cx="1835412" cy="159680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8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8000"/>
              </a:schemeClr>
            </a:effectRef>
            <a:fontRef idx="minor">
              <a:schemeClr val="lt1"/>
            </a:fontRef>
          </p:style>
        </p:sp>
        <p:sp>
          <p:nvSpPr>
            <p:cNvPr id="40" name="Sechseck 4"/>
            <p:cNvSpPr txBox="1"/>
            <p:nvPr/>
          </p:nvSpPr>
          <p:spPr>
            <a:xfrm>
              <a:off x="6033023" y="286017"/>
              <a:ext cx="1346200" cy="12633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kern="1200" dirty="0"/>
                <a:t>MA: </a:t>
              </a:r>
              <a:r>
                <a:rPr lang="de-DE" sz="2000" dirty="0"/>
                <a:t>Geometrie-Projekte</a:t>
              </a:r>
              <a:endParaRPr lang="de-DE" sz="2000" kern="1200" dirty="0"/>
            </a:p>
          </p:txBody>
        </p:sp>
      </p:grpSp>
      <p:sp>
        <p:nvSpPr>
          <p:cNvPr id="42" name="Sechseck 41"/>
          <p:cNvSpPr/>
          <p:nvPr/>
        </p:nvSpPr>
        <p:spPr>
          <a:xfrm rot="5400000">
            <a:off x="8363377" y="2894924"/>
            <a:ext cx="1835412" cy="159680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hueOff val="0"/>
              <a:satOff val="0"/>
              <a:lumOff val="0"/>
              <a:alphaOff val="-8000"/>
            </a:schemeClr>
          </a:fillRef>
          <a:effectRef idx="0">
            <a:schemeClr val="accent2">
              <a:alpha val="90000"/>
              <a:hueOff val="0"/>
              <a:satOff val="0"/>
              <a:lumOff val="0"/>
              <a:alphaOff val="-8000"/>
            </a:schemeClr>
          </a:effectRef>
          <a:fontRef idx="minor">
            <a:schemeClr val="lt1"/>
          </a:fontRef>
        </p:style>
      </p:sp>
      <p:sp>
        <p:nvSpPr>
          <p:cNvPr id="43" name="Sechseck 4"/>
          <p:cNvSpPr txBox="1"/>
          <p:nvPr/>
        </p:nvSpPr>
        <p:spPr>
          <a:xfrm>
            <a:off x="8648321" y="3038606"/>
            <a:ext cx="1346200" cy="126337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2800" kern="1200" dirty="0"/>
              <a:t>MA: </a:t>
            </a:r>
            <a:r>
              <a:rPr lang="de-DE" sz="2000" kern="1200" dirty="0"/>
              <a:t>Größen-</a:t>
            </a:r>
            <a:r>
              <a:rPr lang="de-DE" sz="2000" dirty="0"/>
              <a:t>Projekte</a:t>
            </a:r>
            <a:endParaRPr lang="de-DE" sz="2000" kern="1200" dirty="0"/>
          </a:p>
        </p:txBody>
      </p:sp>
    </p:spTree>
    <p:extLst>
      <p:ext uri="{BB962C8B-B14F-4D97-AF65-F5344CB8AC3E}">
        <p14:creationId xmlns:p14="http://schemas.microsoft.com/office/powerpoint/2010/main" val="123767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Jahrgangsgemischte Schuleingangsstufe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701233" y="187745"/>
            <a:ext cx="1177176" cy="1680322"/>
          </a:xfrm>
          <a:prstGeom prst="rect">
            <a:avLst/>
          </a:prstGeom>
        </p:spPr>
      </p:pic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838200" y="1440951"/>
            <a:ext cx="10636625" cy="456419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 dirty="0" smtClean="0"/>
              <a:t>In manchen Stunden macht es mehr Sinn die Jahrgänge zu trennen.</a:t>
            </a:r>
          </a:p>
          <a:p>
            <a:pPr>
              <a:lnSpc>
                <a:spcPct val="100000"/>
              </a:lnSpc>
            </a:pPr>
            <a:r>
              <a:rPr lang="de-DE" dirty="0" smtClean="0"/>
              <a:t>In diesen Stunden haben wir zwei Lehrkräfte in der Klasse.</a:t>
            </a:r>
          </a:p>
          <a:p>
            <a:pPr marL="0" indent="0">
              <a:lnSpc>
                <a:spcPct val="150000"/>
              </a:lnSpc>
              <a:buNone/>
            </a:pPr>
            <a:endParaRPr lang="de-DE" dirty="0" smtClean="0"/>
          </a:p>
          <a:p>
            <a:endParaRPr lang="de-DE" dirty="0"/>
          </a:p>
        </p:txBody>
      </p:sp>
      <p:grpSp>
        <p:nvGrpSpPr>
          <p:cNvPr id="22" name="Gruppieren 21"/>
          <p:cNvGrpSpPr/>
          <p:nvPr/>
        </p:nvGrpSpPr>
        <p:grpSpPr>
          <a:xfrm>
            <a:off x="3438588" y="2933327"/>
            <a:ext cx="5395371" cy="3817389"/>
            <a:chOff x="2124145" y="420893"/>
            <a:chExt cx="4551680" cy="4551680"/>
          </a:xfrm>
        </p:grpSpPr>
        <p:sp>
          <p:nvSpPr>
            <p:cNvPr id="24" name="Kreis 23"/>
            <p:cNvSpPr/>
            <p:nvPr/>
          </p:nvSpPr>
          <p:spPr>
            <a:xfrm rot="5400000">
              <a:off x="2124145" y="420893"/>
              <a:ext cx="4551680" cy="4551680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Kreis 4"/>
            <p:cNvSpPr txBox="1"/>
            <p:nvPr/>
          </p:nvSpPr>
          <p:spPr>
            <a:xfrm rot="5400000">
              <a:off x="3560863" y="180147"/>
              <a:ext cx="1598506" cy="31970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43180" tIns="43180" rIns="4318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600" kern="1200" dirty="0" smtClean="0"/>
                <a:t>Lehrkraft A unterrichtet Kinder im 1. Schulbesuchsjahr</a:t>
              </a:r>
              <a:endParaRPr lang="de-DE" sz="2600" kern="1200" dirty="0"/>
            </a:p>
          </p:txBody>
        </p:sp>
      </p:grpSp>
      <p:grpSp>
        <p:nvGrpSpPr>
          <p:cNvPr id="48" name="Gruppieren 47"/>
          <p:cNvGrpSpPr/>
          <p:nvPr/>
        </p:nvGrpSpPr>
        <p:grpSpPr>
          <a:xfrm rot="10800000">
            <a:off x="3436468" y="2963691"/>
            <a:ext cx="5395371" cy="3817389"/>
            <a:chOff x="1733973" y="433493"/>
            <a:chExt cx="4551680" cy="4551680"/>
          </a:xfrm>
        </p:grpSpPr>
        <p:sp>
          <p:nvSpPr>
            <p:cNvPr id="49" name="Kreis 48"/>
            <p:cNvSpPr/>
            <p:nvPr/>
          </p:nvSpPr>
          <p:spPr>
            <a:xfrm rot="5400000">
              <a:off x="1733973" y="433493"/>
              <a:ext cx="4551680" cy="4551680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Kreis 4"/>
            <p:cNvSpPr txBox="1"/>
            <p:nvPr/>
          </p:nvSpPr>
          <p:spPr>
            <a:xfrm rot="5400000">
              <a:off x="3210561" y="64331"/>
              <a:ext cx="1598506" cy="31970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" wrap="square" lIns="43180" tIns="43180" rIns="4318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600" kern="1200" dirty="0" smtClean="0"/>
                <a:t>Lehrkraft B unterrichtet Kinder im 2. Schulbesuchsjahr</a:t>
              </a:r>
              <a:endParaRPr lang="de-DE" sz="2600" kern="1200" dirty="0"/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140631" y="2828564"/>
            <a:ext cx="1596808" cy="1835412"/>
            <a:chOff x="3998008" y="3012"/>
            <a:chExt cx="1596808" cy="1835412"/>
          </a:xfrm>
          <a:solidFill>
            <a:schemeClr val="bg2">
              <a:lumMod val="50000"/>
            </a:schemeClr>
          </a:solidFill>
        </p:grpSpPr>
        <p:sp>
          <p:nvSpPr>
            <p:cNvPr id="52" name="Sechseck 51"/>
            <p:cNvSpPr/>
            <p:nvPr/>
          </p:nvSpPr>
          <p:spPr>
            <a:xfrm rot="5400000">
              <a:off x="3878706" y="122314"/>
              <a:ext cx="1835412" cy="1596808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Sechseck 4"/>
            <p:cNvSpPr txBox="1"/>
            <p:nvPr/>
          </p:nvSpPr>
          <p:spPr>
            <a:xfrm>
              <a:off x="4246844" y="289030"/>
              <a:ext cx="1099136" cy="126337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000" kern="1200" dirty="0"/>
                <a:t>D1: </a:t>
              </a:r>
              <a:r>
                <a:rPr lang="de-DE" sz="2000" kern="1200" dirty="0" smtClean="0"/>
                <a:t>Buch-staben lernen</a:t>
              </a:r>
              <a:endParaRPr lang="de-DE" sz="2000" kern="1200" dirty="0"/>
            </a:p>
          </p:txBody>
        </p:sp>
      </p:grpSp>
      <p:grpSp>
        <p:nvGrpSpPr>
          <p:cNvPr id="54" name="Gruppieren 53"/>
          <p:cNvGrpSpPr/>
          <p:nvPr/>
        </p:nvGrpSpPr>
        <p:grpSpPr>
          <a:xfrm>
            <a:off x="8809489" y="2881742"/>
            <a:ext cx="1646040" cy="1835412"/>
            <a:chOff x="3998008" y="3012"/>
            <a:chExt cx="1646040" cy="1835412"/>
          </a:xfrm>
        </p:grpSpPr>
        <p:sp>
          <p:nvSpPr>
            <p:cNvPr id="55" name="Sechseck 54"/>
            <p:cNvSpPr/>
            <p:nvPr/>
          </p:nvSpPr>
          <p:spPr>
            <a:xfrm rot="5400000">
              <a:off x="3878706" y="122314"/>
              <a:ext cx="1835412" cy="159680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Sechseck 4"/>
            <p:cNvSpPr txBox="1"/>
            <p:nvPr/>
          </p:nvSpPr>
          <p:spPr>
            <a:xfrm>
              <a:off x="4022184" y="149330"/>
              <a:ext cx="1621864" cy="12633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 kern="1200" dirty="0"/>
                <a:t>D2: Recht-schreibung</a:t>
              </a:r>
              <a:endParaRPr lang="de-DE" sz="2200" kern="1200" dirty="0"/>
            </a:p>
          </p:txBody>
        </p:sp>
      </p:grpSp>
      <p:grpSp>
        <p:nvGrpSpPr>
          <p:cNvPr id="57" name="Gruppieren 56"/>
          <p:cNvGrpSpPr/>
          <p:nvPr/>
        </p:nvGrpSpPr>
        <p:grpSpPr>
          <a:xfrm>
            <a:off x="10512231" y="2884677"/>
            <a:ext cx="1646040" cy="1835412"/>
            <a:chOff x="3998008" y="3012"/>
            <a:chExt cx="1646040" cy="1835412"/>
          </a:xfrm>
        </p:grpSpPr>
        <p:sp>
          <p:nvSpPr>
            <p:cNvPr id="58" name="Sechseck 57"/>
            <p:cNvSpPr/>
            <p:nvPr/>
          </p:nvSpPr>
          <p:spPr>
            <a:xfrm rot="5400000">
              <a:off x="3878706" y="122314"/>
              <a:ext cx="1835412" cy="159680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Sechseck 4"/>
            <p:cNvSpPr txBox="1"/>
            <p:nvPr/>
          </p:nvSpPr>
          <p:spPr>
            <a:xfrm>
              <a:off x="4022184" y="149330"/>
              <a:ext cx="1621864" cy="12633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 kern="1200" dirty="0"/>
                <a:t>D2: </a:t>
              </a:r>
              <a:r>
                <a:rPr lang="de-DE" sz="2400" kern="1200" dirty="0" smtClean="0"/>
                <a:t>Grammatik</a:t>
              </a:r>
              <a:endParaRPr lang="de-DE" sz="2200" kern="1200" dirty="0"/>
            </a:p>
          </p:txBody>
        </p:sp>
      </p:grpSp>
      <p:sp>
        <p:nvSpPr>
          <p:cNvPr id="60" name="Sechseck 4"/>
          <p:cNvSpPr txBox="1"/>
          <p:nvPr/>
        </p:nvSpPr>
        <p:spPr>
          <a:xfrm>
            <a:off x="4320595" y="5977651"/>
            <a:ext cx="1512907" cy="126337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sz="2200" kern="1200" dirty="0"/>
          </a:p>
        </p:txBody>
      </p:sp>
      <p:grpSp>
        <p:nvGrpSpPr>
          <p:cNvPr id="61" name="Gruppieren 60"/>
          <p:cNvGrpSpPr/>
          <p:nvPr/>
        </p:nvGrpSpPr>
        <p:grpSpPr>
          <a:xfrm>
            <a:off x="8809489" y="4790316"/>
            <a:ext cx="1596808" cy="1835412"/>
            <a:chOff x="5880247" y="-1"/>
            <a:chExt cx="1596808" cy="1835412"/>
          </a:xfrm>
        </p:grpSpPr>
        <p:sp>
          <p:nvSpPr>
            <p:cNvPr id="62" name="Sechseck 61"/>
            <p:cNvSpPr/>
            <p:nvPr/>
          </p:nvSpPr>
          <p:spPr>
            <a:xfrm rot="5400000">
              <a:off x="5760945" y="119301"/>
              <a:ext cx="1835412" cy="159680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8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8000"/>
              </a:schemeClr>
            </a:effectRef>
            <a:fontRef idx="minor">
              <a:schemeClr val="lt1"/>
            </a:fontRef>
          </p:style>
        </p:sp>
        <p:sp>
          <p:nvSpPr>
            <p:cNvPr id="63" name="Sechseck 4"/>
            <p:cNvSpPr txBox="1"/>
            <p:nvPr/>
          </p:nvSpPr>
          <p:spPr>
            <a:xfrm>
              <a:off x="6129083" y="286017"/>
              <a:ext cx="1209968" cy="12633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2800" kern="1200" dirty="0"/>
            </a:p>
          </p:txBody>
        </p:sp>
      </p:grpSp>
      <p:sp>
        <p:nvSpPr>
          <p:cNvPr id="64" name="Sechseck 4"/>
          <p:cNvSpPr txBox="1"/>
          <p:nvPr/>
        </p:nvSpPr>
        <p:spPr>
          <a:xfrm>
            <a:off x="8824955" y="4983079"/>
            <a:ext cx="1512907" cy="126337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2200" kern="1200" dirty="0"/>
              <a:t>D2: Lese-verständnis</a:t>
            </a:r>
          </a:p>
        </p:txBody>
      </p:sp>
      <p:sp>
        <p:nvSpPr>
          <p:cNvPr id="66" name="Sechseck 65"/>
          <p:cNvSpPr/>
          <p:nvPr/>
        </p:nvSpPr>
        <p:spPr>
          <a:xfrm rot="5400000">
            <a:off x="1706831" y="2962672"/>
            <a:ext cx="1835412" cy="159680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>
              <a:lumMod val="50000"/>
              <a:alpha val="58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hueOff val="0"/>
              <a:satOff val="0"/>
              <a:lumOff val="0"/>
              <a:alphaOff val="-32000"/>
            </a:schemeClr>
          </a:fillRef>
          <a:effectRef idx="0">
            <a:schemeClr val="accent2">
              <a:alpha val="90000"/>
              <a:hueOff val="0"/>
              <a:satOff val="0"/>
              <a:lumOff val="0"/>
              <a:alphaOff val="-32000"/>
            </a:schemeClr>
          </a:effectRef>
          <a:fontRef idx="minor">
            <a:schemeClr val="lt1"/>
          </a:fontRef>
        </p:style>
      </p:sp>
      <p:sp>
        <p:nvSpPr>
          <p:cNvPr id="67" name="Sechseck 4"/>
          <p:cNvSpPr txBox="1"/>
          <p:nvPr/>
        </p:nvSpPr>
        <p:spPr>
          <a:xfrm>
            <a:off x="1935269" y="3129388"/>
            <a:ext cx="1347972" cy="126337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2200" kern="1200" dirty="0" smtClean="0"/>
              <a:t>D1: Lesen lernen</a:t>
            </a:r>
            <a:endParaRPr lang="de-DE" sz="2200" kern="1200" dirty="0"/>
          </a:p>
        </p:txBody>
      </p:sp>
      <p:sp>
        <p:nvSpPr>
          <p:cNvPr id="68" name="Sechseck 67"/>
          <p:cNvSpPr/>
          <p:nvPr/>
        </p:nvSpPr>
        <p:spPr>
          <a:xfrm rot="5400000">
            <a:off x="1704836" y="4856183"/>
            <a:ext cx="1835412" cy="159680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>
              <a:lumMod val="50000"/>
              <a:alpha val="9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9" name="Sechseck 4"/>
          <p:cNvSpPr txBox="1"/>
          <p:nvPr/>
        </p:nvSpPr>
        <p:spPr>
          <a:xfrm>
            <a:off x="1775200" y="4949382"/>
            <a:ext cx="1595380" cy="126337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2200" kern="1200" dirty="0"/>
              <a:t>M1: </a:t>
            </a:r>
            <a:r>
              <a:rPr lang="de-DE" sz="2200" kern="1200" dirty="0" smtClean="0"/>
              <a:t/>
            </a:r>
            <a:br>
              <a:rPr lang="de-DE" sz="2200" kern="1200" dirty="0" smtClean="0"/>
            </a:br>
            <a:r>
              <a:rPr lang="de-DE" sz="2200" kern="1200" dirty="0" smtClean="0"/>
              <a:t>+ und – </a:t>
            </a:r>
            <a:br>
              <a:rPr lang="de-DE" sz="2200" kern="1200" dirty="0" smtClean="0"/>
            </a:br>
            <a:r>
              <a:rPr lang="de-DE" sz="2200" kern="1200" dirty="0" smtClean="0"/>
              <a:t>bis 20</a:t>
            </a:r>
            <a:endParaRPr lang="de-DE" sz="2200" kern="1200" dirty="0"/>
          </a:p>
        </p:txBody>
      </p:sp>
      <p:sp>
        <p:nvSpPr>
          <p:cNvPr id="72" name="Sechseck 71"/>
          <p:cNvSpPr/>
          <p:nvPr/>
        </p:nvSpPr>
        <p:spPr>
          <a:xfrm rot="5400000">
            <a:off x="10293" y="4840288"/>
            <a:ext cx="1835412" cy="159680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>
              <a:lumMod val="50000"/>
              <a:alpha val="9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3" name="Sechseck 4"/>
          <p:cNvSpPr txBox="1"/>
          <p:nvPr/>
        </p:nvSpPr>
        <p:spPr>
          <a:xfrm>
            <a:off x="129595" y="5007004"/>
            <a:ext cx="1595380" cy="126337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2200" kern="1200" dirty="0"/>
              <a:t>M1: </a:t>
            </a:r>
            <a:r>
              <a:rPr lang="de-DE" sz="2200" kern="1200" dirty="0" smtClean="0"/>
              <a:t>Zahlen lernen</a:t>
            </a:r>
            <a:endParaRPr lang="de-DE" sz="2200" kern="1200" dirty="0"/>
          </a:p>
        </p:txBody>
      </p:sp>
      <p:sp>
        <p:nvSpPr>
          <p:cNvPr id="74" name="Sechseck 73"/>
          <p:cNvSpPr/>
          <p:nvPr/>
        </p:nvSpPr>
        <p:spPr>
          <a:xfrm rot="5400000">
            <a:off x="10392258" y="4954801"/>
            <a:ext cx="1835412" cy="159680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2">
              <a:lumMod val="75000"/>
              <a:alpha val="9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5" name="Sechseck 4"/>
          <p:cNvSpPr txBox="1"/>
          <p:nvPr/>
        </p:nvSpPr>
        <p:spPr>
          <a:xfrm>
            <a:off x="10462622" y="5048000"/>
            <a:ext cx="1595380" cy="126337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2200" kern="1200" dirty="0" smtClean="0"/>
              <a:t>M2: </a:t>
            </a:r>
            <a:br>
              <a:rPr lang="de-DE" sz="2200" kern="1200" dirty="0" smtClean="0"/>
            </a:br>
            <a:r>
              <a:rPr lang="de-DE" sz="2200" kern="1200" dirty="0" smtClean="0"/>
              <a:t>+ – x und :</a:t>
            </a:r>
            <a:br>
              <a:rPr lang="de-DE" sz="2200" kern="1200" dirty="0" smtClean="0"/>
            </a:br>
            <a:r>
              <a:rPr lang="de-DE" sz="2200" kern="1200" dirty="0" smtClean="0"/>
              <a:t>bis 100</a:t>
            </a:r>
            <a:endParaRPr lang="de-DE" sz="2200" kern="1200" dirty="0"/>
          </a:p>
        </p:txBody>
      </p:sp>
    </p:spTree>
    <p:extLst>
      <p:ext uri="{BB962C8B-B14F-4D97-AF65-F5344CB8AC3E}">
        <p14:creationId xmlns:p14="http://schemas.microsoft.com/office/powerpoint/2010/main" val="377335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7" grpId="0"/>
      <p:bldP spid="69" grpId="0"/>
      <p:bldP spid="73" grpId="0"/>
      <p:bldP spid="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2.1 Verweilen in der Schuleingangsstufe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701233" y="187745"/>
            <a:ext cx="1177176" cy="1680322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592" y="2175248"/>
            <a:ext cx="4286250" cy="3419475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695865" y="1759749"/>
            <a:ext cx="632908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Manche Kinder brauchen mehr Zeit um die Ziele zu erreichen.</a:t>
            </a:r>
          </a:p>
          <a:p>
            <a:endParaRPr lang="de-DE" sz="2800" dirty="0" smtClean="0"/>
          </a:p>
          <a:p>
            <a:r>
              <a:rPr lang="de-DE" sz="2800" dirty="0" smtClean="0"/>
              <a:t>Wenn ein Kind die Ziele des 2. Schuljahres nicht nach zwei Jahren erreicht hat, </a:t>
            </a:r>
            <a:br>
              <a:rPr lang="de-DE" sz="2800" dirty="0" smtClean="0"/>
            </a:br>
            <a:r>
              <a:rPr lang="de-DE" sz="2800" dirty="0" smtClean="0"/>
              <a:t>sollte es ein drittes Jahr verweilen.</a:t>
            </a:r>
          </a:p>
          <a:p>
            <a:endParaRPr lang="de-DE" sz="2800" dirty="0"/>
          </a:p>
          <a:p>
            <a:r>
              <a:rPr lang="de-DE" sz="2800" dirty="0" smtClean="0"/>
              <a:t>Das 3. Jahr wird nicht auf die Allgemeine Schulpflicht angerechnet.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9503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2.1 Verweilen in der Schuleingangsstufe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701233" y="187745"/>
            <a:ext cx="1177176" cy="1680322"/>
          </a:xfrm>
          <a:prstGeom prst="rect">
            <a:avLst/>
          </a:prstGeom>
        </p:spPr>
      </p:pic>
      <p:grpSp>
        <p:nvGrpSpPr>
          <p:cNvPr id="7" name="Group 6646"/>
          <p:cNvGrpSpPr/>
          <p:nvPr/>
        </p:nvGrpSpPr>
        <p:grpSpPr>
          <a:xfrm>
            <a:off x="1194655" y="1756434"/>
            <a:ext cx="8220075" cy="4540882"/>
            <a:chOff x="0" y="0"/>
            <a:chExt cx="8220456" cy="4541393"/>
          </a:xfrm>
        </p:grpSpPr>
        <p:sp>
          <p:nvSpPr>
            <p:cNvPr id="8" name="Shape 400"/>
            <p:cNvSpPr/>
            <p:nvPr/>
          </p:nvSpPr>
          <p:spPr>
            <a:xfrm>
              <a:off x="42672" y="870077"/>
              <a:ext cx="2628900" cy="1051560"/>
            </a:xfrm>
            <a:custGeom>
              <a:avLst/>
              <a:gdLst/>
              <a:ahLst/>
              <a:cxnLst/>
              <a:rect l="0" t="0" r="0" b="0"/>
              <a:pathLst>
                <a:path w="2628900" h="1051560">
                  <a:moveTo>
                    <a:pt x="0" y="0"/>
                  </a:moveTo>
                  <a:lnTo>
                    <a:pt x="2103120" y="0"/>
                  </a:lnTo>
                  <a:lnTo>
                    <a:pt x="2628900" y="525780"/>
                  </a:lnTo>
                  <a:lnTo>
                    <a:pt x="2103120" y="1051560"/>
                  </a:lnTo>
                  <a:lnTo>
                    <a:pt x="0" y="1051560"/>
                  </a:lnTo>
                  <a:lnTo>
                    <a:pt x="525780" y="52578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597A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9" name="Shape 401"/>
            <p:cNvSpPr/>
            <p:nvPr/>
          </p:nvSpPr>
          <p:spPr>
            <a:xfrm>
              <a:off x="42672" y="870077"/>
              <a:ext cx="2628900" cy="1051560"/>
            </a:xfrm>
            <a:custGeom>
              <a:avLst/>
              <a:gdLst/>
              <a:ahLst/>
              <a:cxnLst/>
              <a:rect l="0" t="0" r="0" b="0"/>
              <a:pathLst>
                <a:path w="2628900" h="1051560">
                  <a:moveTo>
                    <a:pt x="0" y="0"/>
                  </a:moveTo>
                  <a:lnTo>
                    <a:pt x="2103120" y="0"/>
                  </a:lnTo>
                  <a:lnTo>
                    <a:pt x="2628900" y="525780"/>
                  </a:lnTo>
                  <a:lnTo>
                    <a:pt x="2103120" y="1051560"/>
                  </a:lnTo>
                  <a:lnTo>
                    <a:pt x="0" y="1051560"/>
                  </a:lnTo>
                  <a:lnTo>
                    <a:pt x="525780" y="525780"/>
                  </a:lnTo>
                  <a:close/>
                </a:path>
              </a:pathLst>
            </a:custGeom>
            <a:ln w="25908" cap="flat">
              <a:miter lim="127000"/>
            </a:ln>
          </p:spPr>
          <p:style>
            <a:lnRef idx="1">
              <a:srgbClr val="FFFFF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10" name="Rectangle 402"/>
            <p:cNvSpPr/>
            <p:nvPr/>
          </p:nvSpPr>
          <p:spPr>
            <a:xfrm>
              <a:off x="671627" y="1001283"/>
              <a:ext cx="1942337" cy="35708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Lernziele der </a:t>
              </a:r>
              <a:endParaRPr lang="de-DE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" name="Rectangle 403"/>
            <p:cNvSpPr/>
            <p:nvPr/>
          </p:nvSpPr>
          <p:spPr>
            <a:xfrm>
              <a:off x="865124" y="1251219"/>
              <a:ext cx="1425768" cy="35708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Gruppe 1 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" name="Rectangle 404"/>
            <p:cNvSpPr/>
            <p:nvPr/>
          </p:nvSpPr>
          <p:spPr>
            <a:xfrm>
              <a:off x="965708" y="1501155"/>
              <a:ext cx="1069006" cy="35708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erreicht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3" name="Shape 405"/>
            <p:cNvSpPr/>
            <p:nvPr/>
          </p:nvSpPr>
          <p:spPr>
            <a:xfrm>
              <a:off x="2287524" y="988949"/>
              <a:ext cx="2180844" cy="871728"/>
            </a:xfrm>
            <a:custGeom>
              <a:avLst/>
              <a:gdLst/>
              <a:ahLst/>
              <a:cxnLst/>
              <a:rect l="0" t="0" r="0" b="0"/>
              <a:pathLst>
                <a:path w="2180844" h="871728">
                  <a:moveTo>
                    <a:pt x="0" y="0"/>
                  </a:moveTo>
                  <a:lnTo>
                    <a:pt x="1744980" y="0"/>
                  </a:lnTo>
                  <a:lnTo>
                    <a:pt x="2180844" y="435864"/>
                  </a:lnTo>
                  <a:lnTo>
                    <a:pt x="1744980" y="871728"/>
                  </a:lnTo>
                  <a:lnTo>
                    <a:pt x="0" y="871728"/>
                  </a:lnTo>
                  <a:lnTo>
                    <a:pt x="435864" y="4358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F3F4">
                <a:alpha val="90196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14" name="Shape 406"/>
            <p:cNvSpPr/>
            <p:nvPr/>
          </p:nvSpPr>
          <p:spPr>
            <a:xfrm>
              <a:off x="2287524" y="988949"/>
              <a:ext cx="2180844" cy="871728"/>
            </a:xfrm>
            <a:custGeom>
              <a:avLst/>
              <a:gdLst/>
              <a:ahLst/>
              <a:cxnLst/>
              <a:rect l="0" t="0" r="0" b="0"/>
              <a:pathLst>
                <a:path w="2180844" h="871728">
                  <a:moveTo>
                    <a:pt x="0" y="0"/>
                  </a:moveTo>
                  <a:lnTo>
                    <a:pt x="1744980" y="0"/>
                  </a:lnTo>
                  <a:lnTo>
                    <a:pt x="2180844" y="435864"/>
                  </a:lnTo>
                  <a:lnTo>
                    <a:pt x="1744980" y="871728"/>
                  </a:lnTo>
                  <a:lnTo>
                    <a:pt x="0" y="871728"/>
                  </a:lnTo>
                  <a:lnTo>
                    <a:pt x="435864" y="435864"/>
                  </a:lnTo>
                  <a:close/>
                </a:path>
              </a:pathLst>
            </a:custGeom>
            <a:ln w="25908" cap="flat">
              <a:miter lim="127000"/>
            </a:ln>
          </p:spPr>
          <p:style>
            <a:lnRef idx="1">
              <a:srgbClr val="E7F3F4">
                <a:alpha val="90196"/>
              </a:srgbClr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15" name="Rectangle 407"/>
            <p:cNvSpPr/>
            <p:nvPr/>
          </p:nvSpPr>
          <p:spPr>
            <a:xfrm>
              <a:off x="2899410" y="1030239"/>
              <a:ext cx="1389259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Lernziele 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6" name="Rectangle 408"/>
            <p:cNvSpPr/>
            <p:nvPr/>
          </p:nvSpPr>
          <p:spPr>
            <a:xfrm>
              <a:off x="2779014" y="1280175"/>
              <a:ext cx="1711434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der Gruppe 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7" name="Rectangle 6283"/>
            <p:cNvSpPr/>
            <p:nvPr/>
          </p:nvSpPr>
          <p:spPr>
            <a:xfrm>
              <a:off x="2885694" y="1530111"/>
              <a:ext cx="178090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2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8" name="Rectangle 6284"/>
            <p:cNvSpPr/>
            <p:nvPr/>
          </p:nvSpPr>
          <p:spPr>
            <a:xfrm>
              <a:off x="3019597" y="1530111"/>
              <a:ext cx="1158648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erreicht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9" name="Shape 410"/>
            <p:cNvSpPr/>
            <p:nvPr/>
          </p:nvSpPr>
          <p:spPr>
            <a:xfrm>
              <a:off x="4162045" y="988949"/>
              <a:ext cx="2182368" cy="871728"/>
            </a:xfrm>
            <a:custGeom>
              <a:avLst/>
              <a:gdLst/>
              <a:ahLst/>
              <a:cxnLst/>
              <a:rect l="0" t="0" r="0" b="0"/>
              <a:pathLst>
                <a:path w="2182368" h="871728">
                  <a:moveTo>
                    <a:pt x="0" y="0"/>
                  </a:moveTo>
                  <a:lnTo>
                    <a:pt x="1746504" y="0"/>
                  </a:lnTo>
                  <a:lnTo>
                    <a:pt x="2182368" y="435864"/>
                  </a:lnTo>
                  <a:lnTo>
                    <a:pt x="1746504" y="871728"/>
                  </a:lnTo>
                  <a:lnTo>
                    <a:pt x="0" y="871728"/>
                  </a:lnTo>
                  <a:lnTo>
                    <a:pt x="435864" y="4358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F3F4">
                <a:alpha val="90196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20" name="Shape 411"/>
            <p:cNvSpPr/>
            <p:nvPr/>
          </p:nvSpPr>
          <p:spPr>
            <a:xfrm>
              <a:off x="4162045" y="988949"/>
              <a:ext cx="2182368" cy="871728"/>
            </a:xfrm>
            <a:custGeom>
              <a:avLst/>
              <a:gdLst/>
              <a:ahLst/>
              <a:cxnLst/>
              <a:rect l="0" t="0" r="0" b="0"/>
              <a:pathLst>
                <a:path w="2182368" h="871728">
                  <a:moveTo>
                    <a:pt x="0" y="0"/>
                  </a:moveTo>
                  <a:lnTo>
                    <a:pt x="1746504" y="0"/>
                  </a:lnTo>
                  <a:lnTo>
                    <a:pt x="2182368" y="435864"/>
                  </a:lnTo>
                  <a:lnTo>
                    <a:pt x="1746504" y="871728"/>
                  </a:lnTo>
                  <a:lnTo>
                    <a:pt x="0" y="871728"/>
                  </a:lnTo>
                  <a:lnTo>
                    <a:pt x="435864" y="435864"/>
                  </a:lnTo>
                  <a:close/>
                </a:path>
              </a:pathLst>
            </a:custGeom>
            <a:ln w="25908" cap="flat">
              <a:miter lim="127000"/>
            </a:ln>
          </p:spPr>
          <p:style>
            <a:lnRef idx="1">
              <a:srgbClr val="E7F3F4">
                <a:alpha val="90196"/>
              </a:srgbClr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21" name="Shape 412"/>
            <p:cNvSpPr/>
            <p:nvPr/>
          </p:nvSpPr>
          <p:spPr>
            <a:xfrm>
              <a:off x="6038088" y="988949"/>
              <a:ext cx="2182368" cy="871728"/>
            </a:xfrm>
            <a:custGeom>
              <a:avLst/>
              <a:gdLst/>
              <a:ahLst/>
              <a:cxnLst/>
              <a:rect l="0" t="0" r="0" b="0"/>
              <a:pathLst>
                <a:path w="2182368" h="871728">
                  <a:moveTo>
                    <a:pt x="0" y="0"/>
                  </a:moveTo>
                  <a:lnTo>
                    <a:pt x="1746504" y="0"/>
                  </a:lnTo>
                  <a:lnTo>
                    <a:pt x="2182368" y="435864"/>
                  </a:lnTo>
                  <a:lnTo>
                    <a:pt x="1746504" y="871728"/>
                  </a:lnTo>
                  <a:lnTo>
                    <a:pt x="0" y="871728"/>
                  </a:lnTo>
                  <a:lnTo>
                    <a:pt x="435864" y="4358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F3F4">
                <a:alpha val="90196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22" name="Shape 413"/>
            <p:cNvSpPr/>
            <p:nvPr/>
          </p:nvSpPr>
          <p:spPr>
            <a:xfrm>
              <a:off x="6038088" y="988949"/>
              <a:ext cx="2182368" cy="871728"/>
            </a:xfrm>
            <a:custGeom>
              <a:avLst/>
              <a:gdLst/>
              <a:ahLst/>
              <a:cxnLst/>
              <a:rect l="0" t="0" r="0" b="0"/>
              <a:pathLst>
                <a:path w="2182368" h="871728">
                  <a:moveTo>
                    <a:pt x="0" y="0"/>
                  </a:moveTo>
                  <a:lnTo>
                    <a:pt x="1746504" y="0"/>
                  </a:lnTo>
                  <a:lnTo>
                    <a:pt x="2182368" y="435864"/>
                  </a:lnTo>
                  <a:lnTo>
                    <a:pt x="1746504" y="871728"/>
                  </a:lnTo>
                  <a:lnTo>
                    <a:pt x="0" y="871728"/>
                  </a:lnTo>
                  <a:lnTo>
                    <a:pt x="435864" y="435864"/>
                  </a:lnTo>
                  <a:close/>
                </a:path>
              </a:pathLst>
            </a:custGeom>
            <a:ln w="25908" cap="flat">
              <a:miter lim="127000"/>
            </a:ln>
          </p:spPr>
          <p:style>
            <a:lnRef idx="1">
              <a:srgbClr val="E7F3F4">
                <a:alpha val="90196"/>
              </a:srgbClr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23" name="Rectangle 414"/>
            <p:cNvSpPr/>
            <p:nvPr/>
          </p:nvSpPr>
          <p:spPr>
            <a:xfrm>
              <a:off x="6554216" y="1030239"/>
              <a:ext cx="1651173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Wechsel in 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4" name="Rectangle 415"/>
            <p:cNvSpPr/>
            <p:nvPr/>
          </p:nvSpPr>
          <p:spPr>
            <a:xfrm>
              <a:off x="6980936" y="1280175"/>
              <a:ext cx="516194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die 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5" name="Rectangle 6286"/>
            <p:cNvSpPr/>
            <p:nvPr/>
          </p:nvSpPr>
          <p:spPr>
            <a:xfrm>
              <a:off x="6779537" y="1530111"/>
              <a:ext cx="1139190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. Klasse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6" name="Rectangle 6285"/>
            <p:cNvSpPr/>
            <p:nvPr/>
          </p:nvSpPr>
          <p:spPr>
            <a:xfrm>
              <a:off x="6645657" y="1530111"/>
              <a:ext cx="178110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7" name="Rectangle 417"/>
            <p:cNvSpPr/>
            <p:nvPr/>
          </p:nvSpPr>
          <p:spPr>
            <a:xfrm>
              <a:off x="313182" y="0"/>
              <a:ext cx="337617" cy="45200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24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1.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8" name="Rectangle 418"/>
            <p:cNvSpPr/>
            <p:nvPr/>
          </p:nvSpPr>
          <p:spPr>
            <a:xfrm>
              <a:off x="770382" y="0"/>
              <a:ext cx="788475" cy="45200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24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Jahr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9" name="Rectangle 6278"/>
            <p:cNvSpPr/>
            <p:nvPr/>
          </p:nvSpPr>
          <p:spPr>
            <a:xfrm>
              <a:off x="2564689" y="0"/>
              <a:ext cx="1011031" cy="45200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24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. Jahr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0" name="Rectangle 6277"/>
            <p:cNvSpPr/>
            <p:nvPr/>
          </p:nvSpPr>
          <p:spPr>
            <a:xfrm>
              <a:off x="2395220" y="0"/>
              <a:ext cx="225455" cy="45200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24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2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1" name="Rectangle 6280"/>
            <p:cNvSpPr/>
            <p:nvPr/>
          </p:nvSpPr>
          <p:spPr>
            <a:xfrm>
              <a:off x="4479214" y="0"/>
              <a:ext cx="1011031" cy="45200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24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. Jahr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2" name="Rectangle 6279"/>
            <p:cNvSpPr/>
            <p:nvPr/>
          </p:nvSpPr>
          <p:spPr>
            <a:xfrm>
              <a:off x="4309745" y="0"/>
              <a:ext cx="225455" cy="45200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24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3" name="Rectangle 6281"/>
            <p:cNvSpPr/>
            <p:nvPr/>
          </p:nvSpPr>
          <p:spPr>
            <a:xfrm>
              <a:off x="6221096" y="0"/>
              <a:ext cx="225455" cy="45200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24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4" name="Rectangle 6282"/>
            <p:cNvSpPr/>
            <p:nvPr/>
          </p:nvSpPr>
          <p:spPr>
            <a:xfrm>
              <a:off x="6390564" y="0"/>
              <a:ext cx="1439175" cy="45200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24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. Klasse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5" name="Shape 422"/>
            <p:cNvSpPr/>
            <p:nvPr/>
          </p:nvSpPr>
          <p:spPr>
            <a:xfrm>
              <a:off x="0" y="2195957"/>
              <a:ext cx="2628900" cy="1050036"/>
            </a:xfrm>
            <a:custGeom>
              <a:avLst/>
              <a:gdLst/>
              <a:ahLst/>
              <a:cxnLst/>
              <a:rect l="0" t="0" r="0" b="0"/>
              <a:pathLst>
                <a:path w="2628900" h="1050036">
                  <a:moveTo>
                    <a:pt x="0" y="0"/>
                  </a:moveTo>
                  <a:lnTo>
                    <a:pt x="2103882" y="0"/>
                  </a:lnTo>
                  <a:lnTo>
                    <a:pt x="2628900" y="525018"/>
                  </a:lnTo>
                  <a:lnTo>
                    <a:pt x="2103882" y="1050036"/>
                  </a:lnTo>
                  <a:lnTo>
                    <a:pt x="0" y="1050036"/>
                  </a:lnTo>
                  <a:lnTo>
                    <a:pt x="525018" y="525018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C8C9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36" name="Shape 423"/>
            <p:cNvSpPr/>
            <p:nvPr/>
          </p:nvSpPr>
          <p:spPr>
            <a:xfrm>
              <a:off x="0" y="2195957"/>
              <a:ext cx="2628900" cy="1050036"/>
            </a:xfrm>
            <a:custGeom>
              <a:avLst/>
              <a:gdLst/>
              <a:ahLst/>
              <a:cxnLst/>
              <a:rect l="0" t="0" r="0" b="0"/>
              <a:pathLst>
                <a:path w="2628900" h="1050036">
                  <a:moveTo>
                    <a:pt x="0" y="0"/>
                  </a:moveTo>
                  <a:lnTo>
                    <a:pt x="2103882" y="0"/>
                  </a:lnTo>
                  <a:lnTo>
                    <a:pt x="2628900" y="525018"/>
                  </a:lnTo>
                  <a:lnTo>
                    <a:pt x="2103882" y="1050036"/>
                  </a:lnTo>
                  <a:lnTo>
                    <a:pt x="0" y="1050036"/>
                  </a:lnTo>
                  <a:lnTo>
                    <a:pt x="525018" y="525018"/>
                  </a:lnTo>
                  <a:close/>
                </a:path>
              </a:pathLst>
            </a:custGeom>
            <a:ln w="25908" cap="flat">
              <a:miter lim="127000"/>
            </a:ln>
          </p:spPr>
          <p:style>
            <a:lnRef idx="1">
              <a:srgbClr val="FFFFF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37" name="Shape 8317"/>
            <p:cNvSpPr/>
            <p:nvPr/>
          </p:nvSpPr>
          <p:spPr>
            <a:xfrm>
              <a:off x="525018" y="2195195"/>
              <a:ext cx="1577340" cy="1050036"/>
            </a:xfrm>
            <a:custGeom>
              <a:avLst/>
              <a:gdLst/>
              <a:ahLst/>
              <a:cxnLst/>
              <a:rect l="0" t="0" r="0" b="0"/>
              <a:pathLst>
                <a:path w="1577340" h="1050036">
                  <a:moveTo>
                    <a:pt x="0" y="0"/>
                  </a:moveTo>
                  <a:lnTo>
                    <a:pt x="1577340" y="0"/>
                  </a:lnTo>
                  <a:lnTo>
                    <a:pt x="1577340" y="1050036"/>
                  </a:lnTo>
                  <a:lnTo>
                    <a:pt x="0" y="1050036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C8C9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38" name="Rectangle 425"/>
            <p:cNvSpPr/>
            <p:nvPr/>
          </p:nvSpPr>
          <p:spPr>
            <a:xfrm>
              <a:off x="626212" y="2318019"/>
              <a:ext cx="1950663" cy="35708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Lernziele der 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9" name="Rectangle 426"/>
            <p:cNvSpPr/>
            <p:nvPr/>
          </p:nvSpPr>
          <p:spPr>
            <a:xfrm>
              <a:off x="586588" y="2578623"/>
              <a:ext cx="2053785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Gruppe 1 und 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0" name="Rectangle 6288"/>
            <p:cNvSpPr/>
            <p:nvPr/>
          </p:nvSpPr>
          <p:spPr>
            <a:xfrm>
              <a:off x="956735" y="2839228"/>
              <a:ext cx="1158647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erreicht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1" name="Rectangle 6287"/>
            <p:cNvSpPr/>
            <p:nvPr/>
          </p:nvSpPr>
          <p:spPr>
            <a:xfrm>
              <a:off x="822833" y="2839228"/>
              <a:ext cx="178090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2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2" name="Shape 428"/>
            <p:cNvSpPr/>
            <p:nvPr/>
          </p:nvSpPr>
          <p:spPr>
            <a:xfrm>
              <a:off x="2286000" y="2305685"/>
              <a:ext cx="2180844" cy="870204"/>
            </a:xfrm>
            <a:custGeom>
              <a:avLst/>
              <a:gdLst/>
              <a:ahLst/>
              <a:cxnLst/>
              <a:rect l="0" t="0" r="0" b="0"/>
              <a:pathLst>
                <a:path w="2180844" h="870204">
                  <a:moveTo>
                    <a:pt x="0" y="0"/>
                  </a:moveTo>
                  <a:lnTo>
                    <a:pt x="1745742" y="0"/>
                  </a:lnTo>
                  <a:lnTo>
                    <a:pt x="2180844" y="435102"/>
                  </a:lnTo>
                  <a:lnTo>
                    <a:pt x="1745742" y="870204"/>
                  </a:lnTo>
                  <a:lnTo>
                    <a:pt x="0" y="870204"/>
                  </a:lnTo>
                  <a:lnTo>
                    <a:pt x="435102" y="43510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F3F4">
                <a:alpha val="90196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43" name="Shape 429"/>
            <p:cNvSpPr/>
            <p:nvPr/>
          </p:nvSpPr>
          <p:spPr>
            <a:xfrm>
              <a:off x="2286000" y="2305685"/>
              <a:ext cx="2180844" cy="870204"/>
            </a:xfrm>
            <a:custGeom>
              <a:avLst/>
              <a:gdLst/>
              <a:ahLst/>
              <a:cxnLst/>
              <a:rect l="0" t="0" r="0" b="0"/>
              <a:pathLst>
                <a:path w="2180844" h="870204">
                  <a:moveTo>
                    <a:pt x="0" y="0"/>
                  </a:moveTo>
                  <a:lnTo>
                    <a:pt x="1745742" y="0"/>
                  </a:lnTo>
                  <a:lnTo>
                    <a:pt x="2180844" y="435102"/>
                  </a:lnTo>
                  <a:lnTo>
                    <a:pt x="1745742" y="870204"/>
                  </a:lnTo>
                  <a:lnTo>
                    <a:pt x="0" y="870204"/>
                  </a:lnTo>
                  <a:lnTo>
                    <a:pt x="435102" y="435102"/>
                  </a:lnTo>
                  <a:close/>
                </a:path>
              </a:pathLst>
            </a:custGeom>
            <a:ln w="25908" cap="flat">
              <a:miter lim="127000"/>
            </a:ln>
          </p:spPr>
          <p:style>
            <a:lnRef idx="1">
              <a:srgbClr val="E7F3F4">
                <a:alpha val="90196"/>
              </a:srgbClr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44" name="Shape 430"/>
            <p:cNvSpPr/>
            <p:nvPr/>
          </p:nvSpPr>
          <p:spPr>
            <a:xfrm>
              <a:off x="4162045" y="2305685"/>
              <a:ext cx="2182368" cy="870204"/>
            </a:xfrm>
            <a:custGeom>
              <a:avLst/>
              <a:gdLst/>
              <a:ahLst/>
              <a:cxnLst/>
              <a:rect l="0" t="0" r="0" b="0"/>
              <a:pathLst>
                <a:path w="2182368" h="870204">
                  <a:moveTo>
                    <a:pt x="0" y="0"/>
                  </a:moveTo>
                  <a:lnTo>
                    <a:pt x="1747266" y="0"/>
                  </a:lnTo>
                  <a:lnTo>
                    <a:pt x="2182368" y="435102"/>
                  </a:lnTo>
                  <a:lnTo>
                    <a:pt x="1747266" y="870204"/>
                  </a:lnTo>
                  <a:lnTo>
                    <a:pt x="0" y="870204"/>
                  </a:lnTo>
                  <a:lnTo>
                    <a:pt x="435102" y="43510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F3F4">
                <a:alpha val="90196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45" name="Shape 431"/>
            <p:cNvSpPr/>
            <p:nvPr/>
          </p:nvSpPr>
          <p:spPr>
            <a:xfrm>
              <a:off x="4162045" y="2305685"/>
              <a:ext cx="2182368" cy="870204"/>
            </a:xfrm>
            <a:custGeom>
              <a:avLst/>
              <a:gdLst/>
              <a:ahLst/>
              <a:cxnLst/>
              <a:rect l="0" t="0" r="0" b="0"/>
              <a:pathLst>
                <a:path w="2182368" h="870204">
                  <a:moveTo>
                    <a:pt x="0" y="0"/>
                  </a:moveTo>
                  <a:lnTo>
                    <a:pt x="1747266" y="0"/>
                  </a:lnTo>
                  <a:lnTo>
                    <a:pt x="2182368" y="435102"/>
                  </a:lnTo>
                  <a:lnTo>
                    <a:pt x="1747266" y="870204"/>
                  </a:lnTo>
                  <a:lnTo>
                    <a:pt x="0" y="870204"/>
                  </a:lnTo>
                  <a:lnTo>
                    <a:pt x="435102" y="435102"/>
                  </a:lnTo>
                  <a:close/>
                </a:path>
              </a:pathLst>
            </a:custGeom>
            <a:ln w="25908" cap="flat">
              <a:miter lim="127000"/>
            </a:ln>
          </p:spPr>
          <p:style>
            <a:lnRef idx="1">
              <a:srgbClr val="E7F3F4">
                <a:alpha val="90196"/>
              </a:srgbClr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46" name="Shape 432"/>
            <p:cNvSpPr/>
            <p:nvPr/>
          </p:nvSpPr>
          <p:spPr>
            <a:xfrm>
              <a:off x="6039612" y="2284349"/>
              <a:ext cx="2180844" cy="873252"/>
            </a:xfrm>
            <a:custGeom>
              <a:avLst/>
              <a:gdLst/>
              <a:ahLst/>
              <a:cxnLst/>
              <a:rect l="0" t="0" r="0" b="0"/>
              <a:pathLst>
                <a:path w="2180844" h="873252">
                  <a:moveTo>
                    <a:pt x="0" y="0"/>
                  </a:moveTo>
                  <a:lnTo>
                    <a:pt x="1744218" y="0"/>
                  </a:lnTo>
                  <a:lnTo>
                    <a:pt x="2180844" y="436626"/>
                  </a:lnTo>
                  <a:lnTo>
                    <a:pt x="1744218" y="873252"/>
                  </a:lnTo>
                  <a:lnTo>
                    <a:pt x="0" y="873252"/>
                  </a:lnTo>
                  <a:lnTo>
                    <a:pt x="436626" y="43662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F3F4">
                <a:alpha val="90196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47" name="Shape 433"/>
            <p:cNvSpPr/>
            <p:nvPr/>
          </p:nvSpPr>
          <p:spPr>
            <a:xfrm>
              <a:off x="6039612" y="2284349"/>
              <a:ext cx="2180844" cy="873252"/>
            </a:xfrm>
            <a:custGeom>
              <a:avLst/>
              <a:gdLst/>
              <a:ahLst/>
              <a:cxnLst/>
              <a:rect l="0" t="0" r="0" b="0"/>
              <a:pathLst>
                <a:path w="2180844" h="873252">
                  <a:moveTo>
                    <a:pt x="0" y="0"/>
                  </a:moveTo>
                  <a:lnTo>
                    <a:pt x="1744218" y="0"/>
                  </a:lnTo>
                  <a:lnTo>
                    <a:pt x="2180844" y="436626"/>
                  </a:lnTo>
                  <a:lnTo>
                    <a:pt x="1744218" y="873252"/>
                  </a:lnTo>
                  <a:lnTo>
                    <a:pt x="0" y="873252"/>
                  </a:lnTo>
                  <a:lnTo>
                    <a:pt x="436626" y="436626"/>
                  </a:lnTo>
                  <a:close/>
                </a:path>
              </a:pathLst>
            </a:custGeom>
            <a:ln w="25908" cap="flat">
              <a:miter lim="127000"/>
            </a:ln>
          </p:spPr>
          <p:style>
            <a:lnRef idx="1">
              <a:srgbClr val="E7F3F4">
                <a:alpha val="90196"/>
              </a:srgbClr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48" name="Rectangle 434"/>
            <p:cNvSpPr/>
            <p:nvPr/>
          </p:nvSpPr>
          <p:spPr>
            <a:xfrm>
              <a:off x="6553962" y="2318019"/>
              <a:ext cx="1654695" cy="35708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Wechsel in 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9" name="Rectangle 435"/>
            <p:cNvSpPr/>
            <p:nvPr/>
          </p:nvSpPr>
          <p:spPr>
            <a:xfrm>
              <a:off x="6980936" y="2578623"/>
              <a:ext cx="516194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die 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0" name="Rectangle 6290"/>
            <p:cNvSpPr/>
            <p:nvPr/>
          </p:nvSpPr>
          <p:spPr>
            <a:xfrm>
              <a:off x="6647181" y="2839228"/>
              <a:ext cx="178110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1" name="Rectangle 6291"/>
            <p:cNvSpPr/>
            <p:nvPr/>
          </p:nvSpPr>
          <p:spPr>
            <a:xfrm>
              <a:off x="6781061" y="2839228"/>
              <a:ext cx="1139190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. Klasse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2" name="Shape 437"/>
            <p:cNvSpPr/>
            <p:nvPr/>
          </p:nvSpPr>
          <p:spPr>
            <a:xfrm>
              <a:off x="42672" y="3491357"/>
              <a:ext cx="4500372" cy="1050036"/>
            </a:xfrm>
            <a:custGeom>
              <a:avLst/>
              <a:gdLst/>
              <a:ahLst/>
              <a:cxnLst/>
              <a:rect l="0" t="0" r="0" b="0"/>
              <a:pathLst>
                <a:path w="4500372" h="1050036">
                  <a:moveTo>
                    <a:pt x="0" y="0"/>
                  </a:moveTo>
                  <a:lnTo>
                    <a:pt x="3975354" y="0"/>
                  </a:lnTo>
                  <a:lnTo>
                    <a:pt x="4500372" y="525018"/>
                  </a:lnTo>
                  <a:lnTo>
                    <a:pt x="3975354" y="1050036"/>
                  </a:lnTo>
                  <a:lnTo>
                    <a:pt x="0" y="1050036"/>
                  </a:lnTo>
                  <a:lnTo>
                    <a:pt x="525018" y="525018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C8C9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53" name="Shape 438"/>
            <p:cNvSpPr/>
            <p:nvPr/>
          </p:nvSpPr>
          <p:spPr>
            <a:xfrm>
              <a:off x="42672" y="3491357"/>
              <a:ext cx="4500372" cy="1050036"/>
            </a:xfrm>
            <a:custGeom>
              <a:avLst/>
              <a:gdLst/>
              <a:ahLst/>
              <a:cxnLst/>
              <a:rect l="0" t="0" r="0" b="0"/>
              <a:pathLst>
                <a:path w="4500372" h="1050036">
                  <a:moveTo>
                    <a:pt x="0" y="0"/>
                  </a:moveTo>
                  <a:lnTo>
                    <a:pt x="3975354" y="0"/>
                  </a:lnTo>
                  <a:lnTo>
                    <a:pt x="4500372" y="525018"/>
                  </a:lnTo>
                  <a:lnTo>
                    <a:pt x="3975354" y="1050036"/>
                  </a:lnTo>
                  <a:lnTo>
                    <a:pt x="0" y="1050036"/>
                  </a:lnTo>
                  <a:lnTo>
                    <a:pt x="525018" y="525018"/>
                  </a:lnTo>
                  <a:close/>
                </a:path>
              </a:pathLst>
            </a:custGeom>
            <a:ln w="25908" cap="flat">
              <a:miter lim="127000"/>
            </a:ln>
          </p:spPr>
          <p:style>
            <a:lnRef idx="1">
              <a:srgbClr val="FFFFF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54" name="Shape 8318"/>
            <p:cNvSpPr/>
            <p:nvPr/>
          </p:nvSpPr>
          <p:spPr>
            <a:xfrm>
              <a:off x="567690" y="3490595"/>
              <a:ext cx="3450336" cy="1050036"/>
            </a:xfrm>
            <a:custGeom>
              <a:avLst/>
              <a:gdLst/>
              <a:ahLst/>
              <a:cxnLst/>
              <a:rect l="0" t="0" r="0" b="0"/>
              <a:pathLst>
                <a:path w="3450336" h="1050036">
                  <a:moveTo>
                    <a:pt x="0" y="0"/>
                  </a:moveTo>
                  <a:lnTo>
                    <a:pt x="3450336" y="0"/>
                  </a:lnTo>
                  <a:lnTo>
                    <a:pt x="3450336" y="1050036"/>
                  </a:lnTo>
                  <a:lnTo>
                    <a:pt x="0" y="1050036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C8C9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55" name="Rectangle 440"/>
            <p:cNvSpPr/>
            <p:nvPr/>
          </p:nvSpPr>
          <p:spPr>
            <a:xfrm>
              <a:off x="694182" y="3743899"/>
              <a:ext cx="4382668" cy="35708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Lernziele der Gruppe 1 oder 2 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6" name="Rectangle 441"/>
            <p:cNvSpPr/>
            <p:nvPr/>
          </p:nvSpPr>
          <p:spPr>
            <a:xfrm>
              <a:off x="1619250" y="4004227"/>
              <a:ext cx="1838016" cy="3575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nicht erreicht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7" name="Shape 442"/>
            <p:cNvSpPr/>
            <p:nvPr/>
          </p:nvSpPr>
          <p:spPr>
            <a:xfrm>
              <a:off x="4201669" y="3581273"/>
              <a:ext cx="2182368" cy="871728"/>
            </a:xfrm>
            <a:custGeom>
              <a:avLst/>
              <a:gdLst/>
              <a:ahLst/>
              <a:cxnLst/>
              <a:rect l="0" t="0" r="0" b="0"/>
              <a:pathLst>
                <a:path w="2182368" h="871728">
                  <a:moveTo>
                    <a:pt x="0" y="0"/>
                  </a:moveTo>
                  <a:lnTo>
                    <a:pt x="1746504" y="0"/>
                  </a:lnTo>
                  <a:lnTo>
                    <a:pt x="2182368" y="435864"/>
                  </a:lnTo>
                  <a:lnTo>
                    <a:pt x="1746504" y="871728"/>
                  </a:lnTo>
                  <a:lnTo>
                    <a:pt x="0" y="871728"/>
                  </a:lnTo>
                  <a:lnTo>
                    <a:pt x="435864" y="4358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F3F4">
                <a:alpha val="90196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58" name="Shape 443"/>
            <p:cNvSpPr/>
            <p:nvPr/>
          </p:nvSpPr>
          <p:spPr>
            <a:xfrm>
              <a:off x="4201669" y="3581273"/>
              <a:ext cx="2182368" cy="871728"/>
            </a:xfrm>
            <a:custGeom>
              <a:avLst/>
              <a:gdLst/>
              <a:ahLst/>
              <a:cxnLst/>
              <a:rect l="0" t="0" r="0" b="0"/>
              <a:pathLst>
                <a:path w="2182368" h="871728">
                  <a:moveTo>
                    <a:pt x="0" y="0"/>
                  </a:moveTo>
                  <a:lnTo>
                    <a:pt x="1746504" y="0"/>
                  </a:lnTo>
                  <a:lnTo>
                    <a:pt x="2182368" y="435864"/>
                  </a:lnTo>
                  <a:lnTo>
                    <a:pt x="1746504" y="871728"/>
                  </a:lnTo>
                  <a:lnTo>
                    <a:pt x="0" y="871728"/>
                  </a:lnTo>
                  <a:lnTo>
                    <a:pt x="435864" y="435864"/>
                  </a:lnTo>
                  <a:close/>
                </a:path>
              </a:pathLst>
            </a:custGeom>
            <a:ln w="25908" cap="flat">
              <a:miter lim="127000"/>
            </a:ln>
          </p:spPr>
          <p:style>
            <a:lnRef idx="1">
              <a:srgbClr val="E7F3F4">
                <a:alpha val="90196"/>
              </a:srgbClr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59" name="Rectangle 444"/>
            <p:cNvSpPr/>
            <p:nvPr/>
          </p:nvSpPr>
          <p:spPr>
            <a:xfrm>
              <a:off x="4686427" y="3744813"/>
              <a:ext cx="1731557" cy="35708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Verweilt ein 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60" name="Rectangle 6292"/>
            <p:cNvSpPr/>
            <p:nvPr/>
          </p:nvSpPr>
          <p:spPr>
            <a:xfrm>
              <a:off x="4936745" y="4005418"/>
              <a:ext cx="178102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61" name="Rectangle 6293"/>
            <p:cNvSpPr/>
            <p:nvPr/>
          </p:nvSpPr>
          <p:spPr>
            <a:xfrm>
              <a:off x="5070656" y="4005418"/>
              <a:ext cx="801874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. Jahr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62" name="Shape 446"/>
            <p:cNvSpPr/>
            <p:nvPr/>
          </p:nvSpPr>
          <p:spPr>
            <a:xfrm>
              <a:off x="5996940" y="3581273"/>
              <a:ext cx="2180845" cy="871728"/>
            </a:xfrm>
            <a:custGeom>
              <a:avLst/>
              <a:gdLst/>
              <a:ahLst/>
              <a:cxnLst/>
              <a:rect l="0" t="0" r="0" b="0"/>
              <a:pathLst>
                <a:path w="2180845" h="871728">
                  <a:moveTo>
                    <a:pt x="0" y="0"/>
                  </a:moveTo>
                  <a:lnTo>
                    <a:pt x="1744980" y="0"/>
                  </a:lnTo>
                  <a:lnTo>
                    <a:pt x="2180845" y="435864"/>
                  </a:lnTo>
                  <a:lnTo>
                    <a:pt x="1744980" y="871728"/>
                  </a:lnTo>
                  <a:lnTo>
                    <a:pt x="0" y="871728"/>
                  </a:lnTo>
                  <a:lnTo>
                    <a:pt x="435864" y="4358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F3F4">
                <a:alpha val="90196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63" name="Shape 447"/>
            <p:cNvSpPr/>
            <p:nvPr/>
          </p:nvSpPr>
          <p:spPr>
            <a:xfrm>
              <a:off x="5996940" y="3581273"/>
              <a:ext cx="2180845" cy="871728"/>
            </a:xfrm>
            <a:custGeom>
              <a:avLst/>
              <a:gdLst/>
              <a:ahLst/>
              <a:cxnLst/>
              <a:rect l="0" t="0" r="0" b="0"/>
              <a:pathLst>
                <a:path w="2180845" h="871728">
                  <a:moveTo>
                    <a:pt x="0" y="0"/>
                  </a:moveTo>
                  <a:lnTo>
                    <a:pt x="1744980" y="0"/>
                  </a:lnTo>
                  <a:lnTo>
                    <a:pt x="2180845" y="435864"/>
                  </a:lnTo>
                  <a:lnTo>
                    <a:pt x="1744980" y="871728"/>
                  </a:lnTo>
                  <a:lnTo>
                    <a:pt x="0" y="871728"/>
                  </a:lnTo>
                  <a:lnTo>
                    <a:pt x="435864" y="435864"/>
                  </a:lnTo>
                  <a:close/>
                </a:path>
              </a:pathLst>
            </a:custGeom>
            <a:ln w="25908" cap="flat">
              <a:miter lim="127000"/>
            </a:ln>
          </p:spPr>
          <p:style>
            <a:lnRef idx="1">
              <a:srgbClr val="E7F3F4">
                <a:alpha val="90196"/>
              </a:srgbClr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sp>
          <p:nvSpPr>
            <p:cNvPr id="64" name="Rectangle 448"/>
            <p:cNvSpPr/>
            <p:nvPr/>
          </p:nvSpPr>
          <p:spPr>
            <a:xfrm>
              <a:off x="6511290" y="3614359"/>
              <a:ext cx="1653414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Wechsel in 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65" name="Rectangle 449"/>
            <p:cNvSpPr/>
            <p:nvPr/>
          </p:nvSpPr>
          <p:spPr>
            <a:xfrm>
              <a:off x="6938010" y="3875268"/>
              <a:ext cx="516194" cy="35708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die 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66" name="Rectangle 6294"/>
            <p:cNvSpPr/>
            <p:nvPr/>
          </p:nvSpPr>
          <p:spPr>
            <a:xfrm>
              <a:off x="6604254" y="4135872"/>
              <a:ext cx="178110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67" name="Rectangle 6295"/>
            <p:cNvSpPr/>
            <p:nvPr/>
          </p:nvSpPr>
          <p:spPr>
            <a:xfrm>
              <a:off x="6738135" y="4135872"/>
              <a:ext cx="1139190" cy="3570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. Klasse</a:t>
              </a:r>
              <a:endParaRPr lang="de-DE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026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5784" y="0"/>
            <a:ext cx="10515600" cy="1325563"/>
          </a:xfrm>
        </p:spPr>
        <p:txBody>
          <a:bodyPr/>
          <a:lstStyle/>
          <a:p>
            <a:r>
              <a:rPr lang="de-DE" dirty="0" smtClean="0"/>
              <a:t>3. Eltern in der Schule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463841" y="552925"/>
            <a:ext cx="1177176" cy="1680322"/>
          </a:xfrm>
          <a:prstGeom prst="rect">
            <a:avLst/>
          </a:prstGeom>
        </p:spPr>
      </p:pic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235072344"/>
              </p:ext>
            </p:extLst>
          </p:nvPr>
        </p:nvGraphicFramePr>
        <p:xfrm>
          <a:off x="281354" y="975946"/>
          <a:ext cx="11007969" cy="5751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7006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178B5111-67F3-42A3-90BA-69A45C9B6C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563567"/>
              </p:ext>
            </p:extLst>
          </p:nvPr>
        </p:nvGraphicFramePr>
        <p:xfrm>
          <a:off x="855784" y="956704"/>
          <a:ext cx="10212709" cy="58447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14727">
                  <a:extLst>
                    <a:ext uri="{9D8B030D-6E8A-4147-A177-3AD203B41FA5}">
                      <a16:colId xmlns:a16="http://schemas.microsoft.com/office/drawing/2014/main" val="1853100602"/>
                    </a:ext>
                  </a:extLst>
                </a:gridCol>
                <a:gridCol w="3880887">
                  <a:extLst>
                    <a:ext uri="{9D8B030D-6E8A-4147-A177-3AD203B41FA5}">
                      <a16:colId xmlns:a16="http://schemas.microsoft.com/office/drawing/2014/main" val="1428043019"/>
                    </a:ext>
                  </a:extLst>
                </a:gridCol>
                <a:gridCol w="4517095">
                  <a:extLst>
                    <a:ext uri="{9D8B030D-6E8A-4147-A177-3AD203B41FA5}">
                      <a16:colId xmlns:a16="http://schemas.microsoft.com/office/drawing/2014/main" val="3715161047"/>
                    </a:ext>
                  </a:extLst>
                </a:gridCol>
              </a:tblGrid>
              <a:tr h="357407">
                <a:tc>
                  <a:txBody>
                    <a:bodyPr/>
                    <a:lstStyle/>
                    <a:p>
                      <a:pPr algn="ctr"/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Klassen 1/2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Klassen 3/4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1831414"/>
                  </a:ext>
                </a:extLst>
              </a:tr>
              <a:tr h="357407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7.00-8.00 Uhr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Frühbetreuung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Frühbetreuung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4698600"/>
                  </a:ext>
                </a:extLst>
              </a:tr>
              <a:tr h="357407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7.45-8.00 Uhr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Offener Anfang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Offener Anfang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8319449"/>
                  </a:ext>
                </a:extLst>
              </a:tr>
              <a:tr h="357407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8.00-8.20 Uhr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Förderzeit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Förderzeit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9951421"/>
                  </a:ext>
                </a:extLst>
              </a:tr>
              <a:tr h="357407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8.20-10.00 Uhr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de-DE" dirty="0"/>
                        <a:t>Unterrichtsblock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de-DE" dirty="0"/>
                        <a:t>Unterrichtsblock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8728368"/>
                  </a:ext>
                </a:extLst>
              </a:tr>
              <a:tr h="390821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10.00-10.20 Uhr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Pause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Pause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5474431"/>
                  </a:ext>
                </a:extLst>
              </a:tr>
              <a:tr h="390821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10.20-12.00 Uhr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2. Unterrichtsblock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2. Unterrichtsblock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6467810"/>
                  </a:ext>
                </a:extLst>
              </a:tr>
              <a:tr h="390821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12.00-12.15 Uhr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Mittagessen, Spielzeit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Pause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1854512"/>
                  </a:ext>
                </a:extLst>
              </a:tr>
              <a:tr h="390821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12.15-13.00 Uhr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Unterricht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8142865"/>
                  </a:ext>
                </a:extLst>
              </a:tr>
              <a:tr h="390821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13.00-13.45 Uhr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Lernzeit / Fördergruppen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Mittagessen, Spielzeit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5653481"/>
                  </a:ext>
                </a:extLst>
              </a:tr>
              <a:tr h="625462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13.45-14.30 Uhr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AG, offene Gruppen (</a:t>
                      </a:r>
                      <a:r>
                        <a:rPr lang="de-DE" dirty="0" smtClean="0"/>
                        <a:t>Dienstags</a:t>
                      </a:r>
                      <a:r>
                        <a:rPr lang="de-DE" baseline="0" dirty="0" smtClean="0"/>
                        <a:t> Türkisch</a:t>
                      </a:r>
                      <a:r>
                        <a:rPr lang="de-DE" dirty="0" smtClean="0"/>
                        <a:t>)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Lernzeit (Donnerstags Fördergruppen)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2166049"/>
                  </a:ext>
                </a:extLst>
              </a:tr>
              <a:tr h="625462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14.30-15.30 Uhr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Offene Gruppen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AG, offene Gruppen (Donnerstags HSU)</a:t>
                      </a:r>
                    </a:p>
                    <a:p>
                      <a:pPr algn="ctr"/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4236820"/>
                  </a:ext>
                </a:extLst>
              </a:tr>
              <a:tr h="390821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15.30-16.30 Uhr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Offene Gruppen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Offene Gruppen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8012532"/>
                  </a:ext>
                </a:extLst>
              </a:tr>
              <a:tr h="390821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16.30-17.00 Uhr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Spätbetreuung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Spätbetreuung</a:t>
                      </a:r>
                      <a:endParaRPr lang="de-DE" dirty="0">
                        <a:latin typeface="Arial Nova" panose="020B05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2079334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6322488" y="947504"/>
            <a:ext cx="4746005" cy="59012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64825" y="947504"/>
            <a:ext cx="4343400" cy="1325563"/>
          </a:xfrm>
        </p:spPr>
        <p:txBody>
          <a:bodyPr/>
          <a:lstStyle/>
          <a:p>
            <a:r>
              <a:rPr lang="de-DE" dirty="0" smtClean="0"/>
              <a:t>4.1 Tagesablauf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840018" y="956704"/>
            <a:ext cx="1177176" cy="1680322"/>
          </a:xfrm>
          <a:prstGeom prst="rect">
            <a:avLst/>
          </a:prstGeom>
        </p:spPr>
      </p:pic>
      <p:sp>
        <p:nvSpPr>
          <p:cNvPr id="8" name="Titel 1"/>
          <p:cNvSpPr txBox="1">
            <a:spLocks/>
          </p:cNvSpPr>
          <p:nvPr/>
        </p:nvSpPr>
        <p:spPr>
          <a:xfrm>
            <a:off x="855783" y="-102577"/>
            <a:ext cx="108819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4. Ganztag an der Grundschule Hasengrund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901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5784" y="0"/>
            <a:ext cx="10515600" cy="1325563"/>
          </a:xfrm>
        </p:spPr>
        <p:txBody>
          <a:bodyPr/>
          <a:lstStyle/>
          <a:p>
            <a:r>
              <a:rPr lang="de-DE" dirty="0" smtClean="0"/>
              <a:t>4.2 AG-Angebote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400198" y="485402"/>
            <a:ext cx="1177176" cy="1680322"/>
          </a:xfrm>
          <a:prstGeom prst="rect">
            <a:avLst/>
          </a:prstGeom>
        </p:spPr>
      </p:pic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55784" y="132556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AG-Angebote im Schuljahr 2023/2024</a:t>
            </a:r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017872"/>
              </p:ext>
            </p:extLst>
          </p:nvPr>
        </p:nvGraphicFramePr>
        <p:xfrm>
          <a:off x="791308" y="2356338"/>
          <a:ext cx="10471817" cy="42599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2043168">
                  <a:extLst>
                    <a:ext uri="{9D8B030D-6E8A-4147-A177-3AD203B41FA5}">
                      <a16:colId xmlns:a16="http://schemas.microsoft.com/office/drawing/2014/main" val="460239260"/>
                    </a:ext>
                  </a:extLst>
                </a:gridCol>
                <a:gridCol w="2082609">
                  <a:extLst>
                    <a:ext uri="{9D8B030D-6E8A-4147-A177-3AD203B41FA5}">
                      <a16:colId xmlns:a16="http://schemas.microsoft.com/office/drawing/2014/main" val="3823753320"/>
                    </a:ext>
                  </a:extLst>
                </a:gridCol>
                <a:gridCol w="2083382">
                  <a:extLst>
                    <a:ext uri="{9D8B030D-6E8A-4147-A177-3AD203B41FA5}">
                      <a16:colId xmlns:a16="http://schemas.microsoft.com/office/drawing/2014/main" val="2790633580"/>
                    </a:ext>
                  </a:extLst>
                </a:gridCol>
                <a:gridCol w="2302237">
                  <a:extLst>
                    <a:ext uri="{9D8B030D-6E8A-4147-A177-3AD203B41FA5}">
                      <a16:colId xmlns:a16="http://schemas.microsoft.com/office/drawing/2014/main" val="1739480201"/>
                    </a:ext>
                  </a:extLst>
                </a:gridCol>
                <a:gridCol w="1960421">
                  <a:extLst>
                    <a:ext uri="{9D8B030D-6E8A-4147-A177-3AD203B41FA5}">
                      <a16:colId xmlns:a16="http://schemas.microsoft.com/office/drawing/2014/main" val="4009585545"/>
                    </a:ext>
                  </a:extLst>
                </a:gridCol>
              </a:tblGrid>
              <a:tr h="73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 dirty="0">
                          <a:effectLst/>
                        </a:rPr>
                        <a:t>Montag </a:t>
                      </a:r>
                      <a:br>
                        <a:rPr lang="de-DE" sz="1800" b="0" dirty="0">
                          <a:effectLst/>
                        </a:rPr>
                      </a:br>
                      <a:r>
                        <a:rPr lang="de-DE" sz="1800" b="0" dirty="0">
                          <a:effectLst/>
                        </a:rPr>
                        <a:t>13.45 -14.30 Uhr</a:t>
                      </a:r>
                      <a:endParaRPr lang="de-DE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 dirty="0">
                          <a:effectLst/>
                        </a:rPr>
                        <a:t>Dienstag </a:t>
                      </a:r>
                      <a:br>
                        <a:rPr lang="de-DE" sz="1800" b="0" dirty="0">
                          <a:effectLst/>
                        </a:rPr>
                      </a:br>
                      <a:r>
                        <a:rPr lang="de-DE" sz="1800" b="0" dirty="0">
                          <a:effectLst/>
                        </a:rPr>
                        <a:t>13.45 -14.30 Uhr</a:t>
                      </a:r>
                      <a:endParaRPr lang="de-DE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 dirty="0">
                          <a:effectLst/>
                        </a:rPr>
                        <a:t>Mittwoch </a:t>
                      </a:r>
                      <a:br>
                        <a:rPr lang="de-DE" sz="1800" b="0" dirty="0">
                          <a:effectLst/>
                        </a:rPr>
                      </a:br>
                      <a:r>
                        <a:rPr lang="de-DE" sz="1800" b="0" dirty="0">
                          <a:effectLst/>
                        </a:rPr>
                        <a:t>13.45 -14.30 Uhr</a:t>
                      </a:r>
                      <a:endParaRPr lang="de-DE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 dirty="0">
                          <a:effectLst/>
                        </a:rPr>
                        <a:t>Donnerstag </a:t>
                      </a:r>
                      <a:br>
                        <a:rPr lang="de-DE" sz="1800" b="0" dirty="0">
                          <a:effectLst/>
                        </a:rPr>
                      </a:br>
                      <a:r>
                        <a:rPr lang="de-DE" sz="1800" b="0" dirty="0">
                          <a:effectLst/>
                        </a:rPr>
                        <a:t>13.45 -14.30 Uhr</a:t>
                      </a:r>
                      <a:endParaRPr lang="de-DE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 dirty="0">
                          <a:effectLst/>
                        </a:rPr>
                        <a:t>Freitag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 dirty="0">
                          <a:effectLst/>
                        </a:rPr>
                        <a:t>13.30-14.30 Uhr</a:t>
                      </a:r>
                      <a:endParaRPr lang="de-DE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5340490"/>
                  </a:ext>
                </a:extLst>
              </a:tr>
              <a:tr h="73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 dirty="0">
                          <a:effectLst/>
                          <a:latin typeface="+mj-lt"/>
                        </a:rPr>
                        <a:t>Gitarre </a:t>
                      </a:r>
                      <a:br>
                        <a:rPr lang="de-DE" sz="1800" b="0" dirty="0">
                          <a:effectLst/>
                          <a:latin typeface="+mj-lt"/>
                        </a:rPr>
                      </a:br>
                      <a:r>
                        <a:rPr lang="de-DE" sz="1800" b="0" dirty="0">
                          <a:effectLst/>
                          <a:latin typeface="+mj-lt"/>
                        </a:rPr>
                        <a:t>(Musikschule)</a:t>
                      </a:r>
                      <a:endParaRPr lang="de-DE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>
                          <a:effectLst/>
                          <a:latin typeface="+mj-lt"/>
                        </a:rPr>
                        <a:t>Malen und Zeichnen</a:t>
                      </a:r>
                      <a:endParaRPr lang="de-DE" sz="1800" b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 dirty="0" err="1" smtClean="0">
                          <a:effectLst/>
                          <a:latin typeface="+mj-lt"/>
                        </a:rPr>
                        <a:t>Waveboard</a:t>
                      </a:r>
                      <a:endParaRPr lang="de-DE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>
                          <a:effectLst/>
                          <a:latin typeface="+mj-lt"/>
                        </a:rPr>
                        <a:t>Kunst für Kids</a:t>
                      </a:r>
                      <a:endParaRPr lang="de-DE" sz="1800" b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>
                          <a:effectLst/>
                          <a:latin typeface="+mj-lt"/>
                        </a:rPr>
                        <a:t>Computer und Programmieren</a:t>
                      </a:r>
                      <a:endParaRPr lang="de-DE" sz="1800" b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7568949"/>
                  </a:ext>
                </a:extLst>
              </a:tr>
              <a:tr h="6992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>
                          <a:effectLst/>
                          <a:latin typeface="+mj-lt"/>
                        </a:rPr>
                        <a:t>Konstruieren und Bauen</a:t>
                      </a:r>
                      <a:endParaRPr lang="de-DE" sz="1800" b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>
                          <a:effectLst/>
                          <a:latin typeface="+mj-lt"/>
                        </a:rPr>
                        <a:t>Flöten </a:t>
                      </a:r>
                      <a:br>
                        <a:rPr lang="de-DE" sz="1800" b="0">
                          <a:effectLst/>
                          <a:latin typeface="+mj-lt"/>
                        </a:rPr>
                      </a:br>
                      <a:r>
                        <a:rPr lang="de-DE" sz="1800" b="0">
                          <a:effectLst/>
                          <a:latin typeface="+mj-lt"/>
                        </a:rPr>
                        <a:t>(Musikschule)</a:t>
                      </a:r>
                      <a:endParaRPr lang="de-DE" sz="1800" b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 dirty="0">
                          <a:effectLst/>
                          <a:latin typeface="+mj-lt"/>
                        </a:rPr>
                        <a:t>Bewegung und Entspannung</a:t>
                      </a:r>
                      <a:endParaRPr lang="de-DE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 dirty="0" smtClean="0">
                          <a:effectLst/>
                          <a:latin typeface="+mj-lt"/>
                        </a:rPr>
                        <a:t>Fußball </a:t>
                      </a:r>
                      <a:r>
                        <a:rPr lang="de-DE" sz="1800" b="0" dirty="0">
                          <a:effectLst/>
                          <a:latin typeface="+mj-lt"/>
                        </a:rPr>
                        <a:t/>
                      </a:r>
                      <a:br>
                        <a:rPr lang="de-DE" sz="1800" b="0" dirty="0">
                          <a:effectLst/>
                          <a:latin typeface="+mj-lt"/>
                        </a:rPr>
                      </a:br>
                      <a:r>
                        <a:rPr lang="de-DE" sz="1800" b="0" dirty="0">
                          <a:effectLst/>
                          <a:latin typeface="+mj-lt"/>
                        </a:rPr>
                        <a:t>(Eintracht Rüsselsheim)</a:t>
                      </a:r>
                      <a:endParaRPr lang="de-DE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>
                          <a:effectLst/>
                          <a:latin typeface="+mj-lt"/>
                        </a:rPr>
                        <a:t>Töpfern (Töpfergilde)</a:t>
                      </a:r>
                      <a:endParaRPr lang="de-DE" sz="1800" b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6227662"/>
                  </a:ext>
                </a:extLst>
              </a:tr>
              <a:tr h="6961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>
                          <a:effectLst/>
                          <a:latin typeface="+mj-lt"/>
                        </a:rPr>
                        <a:t>Chor</a:t>
                      </a:r>
                      <a:endParaRPr lang="de-DE" sz="1800" b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>
                          <a:effectLst/>
                          <a:latin typeface="+mj-lt"/>
                        </a:rPr>
                        <a:t> </a:t>
                      </a:r>
                      <a:endParaRPr lang="de-DE" sz="1800" b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 dirty="0">
                          <a:effectLst/>
                          <a:latin typeface="+mj-lt"/>
                        </a:rPr>
                        <a:t>Schach und schlaue Spiele</a:t>
                      </a:r>
                      <a:endParaRPr lang="de-DE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 dirty="0">
                          <a:effectLst/>
                          <a:latin typeface="+mj-lt"/>
                        </a:rPr>
                        <a:t>Starke Mädchen</a:t>
                      </a:r>
                      <a:endParaRPr lang="de-DE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 dirty="0">
                          <a:effectLst/>
                          <a:latin typeface="+mj-lt"/>
                        </a:rPr>
                        <a:t> </a:t>
                      </a:r>
                      <a:endParaRPr lang="de-DE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0511053"/>
                  </a:ext>
                </a:extLst>
              </a:tr>
              <a:tr h="6961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Vorlese-Opa</a:t>
                      </a:r>
                      <a:endParaRPr lang="de-DE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1000649"/>
                  </a:ext>
                </a:extLst>
              </a:tr>
              <a:tr h="6961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448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97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5784" y="0"/>
            <a:ext cx="10515600" cy="1325563"/>
          </a:xfrm>
        </p:spPr>
        <p:txBody>
          <a:bodyPr/>
          <a:lstStyle/>
          <a:p>
            <a:r>
              <a:rPr lang="de-DE" dirty="0" smtClean="0"/>
              <a:t>4.3 Monatliche Gebühren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391405" y="221778"/>
            <a:ext cx="1177176" cy="1680322"/>
          </a:xfrm>
          <a:prstGeom prst="rect">
            <a:avLst/>
          </a:prstGeom>
        </p:spPr>
      </p:pic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55784" y="106193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Folgende Module sind buchbar:</a:t>
            </a:r>
            <a:endParaRPr lang="de-DE" dirty="0"/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ED3CB5B7-D03B-4FE7-B9DB-F42F2B296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98144"/>
              </p:ext>
            </p:extLst>
          </p:nvPr>
        </p:nvGraphicFramePr>
        <p:xfrm>
          <a:off x="855784" y="1559095"/>
          <a:ext cx="10585176" cy="316835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113287">
                  <a:extLst>
                    <a:ext uri="{9D8B030D-6E8A-4147-A177-3AD203B41FA5}">
                      <a16:colId xmlns:a16="http://schemas.microsoft.com/office/drawing/2014/main" val="2193681041"/>
                    </a:ext>
                  </a:extLst>
                </a:gridCol>
                <a:gridCol w="3236463">
                  <a:extLst>
                    <a:ext uri="{9D8B030D-6E8A-4147-A177-3AD203B41FA5}">
                      <a16:colId xmlns:a16="http://schemas.microsoft.com/office/drawing/2014/main" val="525464849"/>
                    </a:ext>
                  </a:extLst>
                </a:gridCol>
                <a:gridCol w="3235426">
                  <a:extLst>
                    <a:ext uri="{9D8B030D-6E8A-4147-A177-3AD203B41FA5}">
                      <a16:colId xmlns:a16="http://schemas.microsoft.com/office/drawing/2014/main" val="1005570362"/>
                    </a:ext>
                  </a:extLst>
                </a:gridCol>
              </a:tblGrid>
              <a:tr h="487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5 Tage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effectLst/>
                        </a:rPr>
                        <a:t>3 Tage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2546539"/>
                  </a:ext>
                </a:extLst>
              </a:tr>
              <a:tr h="5362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effectLst/>
                        </a:rPr>
                        <a:t>Frühbetreuung (7.00-8.00 Uhr)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25,00€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15,00€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4643532"/>
                  </a:ext>
                </a:extLst>
              </a:tr>
              <a:tr h="5362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Abholzeit 14.30 Uhr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40,00€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24,00€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26748245"/>
                  </a:ext>
                </a:extLst>
              </a:tr>
              <a:tr h="5362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Abholzeit 15.30 Uhr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effectLst/>
                        </a:rPr>
                        <a:t>50,00€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30,00€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7522233"/>
                  </a:ext>
                </a:extLst>
              </a:tr>
              <a:tr h="5362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Abholzeit 16.30 Uhr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70,00€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42,00€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8254581"/>
                  </a:ext>
                </a:extLst>
              </a:tr>
              <a:tr h="5362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Spätbetreuung (16.30-17.00 Uhr)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>
                          <a:effectLst/>
                        </a:rPr>
                        <a:t>15,00€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600" dirty="0">
                          <a:effectLst/>
                        </a:rPr>
                        <a:t>9,00€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9989808"/>
                  </a:ext>
                </a:extLst>
              </a:tr>
            </a:tbl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DA709FC2-3359-4DC2-8ED0-317F1DB64955}"/>
              </a:ext>
            </a:extLst>
          </p:cNvPr>
          <p:cNvSpPr txBox="1"/>
          <p:nvPr/>
        </p:nvSpPr>
        <p:spPr>
          <a:xfrm>
            <a:off x="855784" y="4893680"/>
            <a:ext cx="10009112" cy="1964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1900" dirty="0" smtClean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Anmeldungen und Abmeldungen per E-Mail (</a:t>
            </a:r>
            <a:r>
              <a:rPr lang="de-DE" sz="1900" dirty="0" smtClean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ganztag.gsh@gmail.com</a:t>
            </a:r>
            <a:r>
              <a:rPr lang="de-DE" sz="1900" dirty="0" smtClean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oder schriftlich einreichen. Kündigungsfrist: 4 Wochen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1900" dirty="0" smtClean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DE" sz="19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Ferienbetreuung ist wochenweise buchbar. Sie kostet 35€ für eine 5-Tage-Woche.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19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Geschwister-Ermäßigung: 2. Kind 50% günstiger, 3. Kind kostenlos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19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 Problemen mit der Gebührenzahlung sprechen Sie uns gerne an.</a:t>
            </a:r>
          </a:p>
        </p:txBody>
      </p:sp>
    </p:spTree>
    <p:extLst>
      <p:ext uri="{BB962C8B-B14F-4D97-AF65-F5344CB8AC3E}">
        <p14:creationId xmlns:p14="http://schemas.microsoft.com/office/powerpoint/2010/main" val="39660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5784" y="0"/>
            <a:ext cx="10515600" cy="1325563"/>
          </a:xfrm>
        </p:spPr>
        <p:txBody>
          <a:bodyPr/>
          <a:lstStyle/>
          <a:p>
            <a:r>
              <a:rPr lang="de-DE" dirty="0" smtClean="0"/>
              <a:t>4.4 Sondersituation im Schuljahr 2024/25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391405" y="221778"/>
            <a:ext cx="1177176" cy="1680322"/>
          </a:xfrm>
          <a:prstGeom prst="rect">
            <a:avLst/>
          </a:prstGeom>
        </p:spPr>
      </p:pic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55784" y="1325563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dirty="0" smtClean="0"/>
              <a:t>Veränderte räumliche Situation wegen Umbauarbeiten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Sind räumlich eingeschränkter als sonst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Können daher nur Kinder, deren Eltern beide berufstätig sind, für den Ganztag annehmen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Auch bei alleinerziehenden Eltern muss eine Berufstätigkeit vorliegen</a:t>
            </a:r>
          </a:p>
        </p:txBody>
      </p:sp>
    </p:spTree>
    <p:extLst>
      <p:ext uri="{BB962C8B-B14F-4D97-AF65-F5344CB8AC3E}">
        <p14:creationId xmlns:p14="http://schemas.microsoft.com/office/powerpoint/2010/main" val="136201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</a:t>
            </a:r>
            <a:r>
              <a:rPr lang="de-DE" dirty="0" smtClean="0"/>
              <a:t>. Start in das erste Schuljahr</a:t>
            </a:r>
            <a:br>
              <a:rPr lang="de-DE" dirty="0" smtClean="0"/>
            </a:br>
            <a:r>
              <a:rPr lang="de-DE" sz="3600" dirty="0"/>
              <a:t>5</a:t>
            </a:r>
            <a:r>
              <a:rPr lang="de-DE" sz="3600" dirty="0" smtClean="0"/>
              <a:t>.1 Materialien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e-DE" dirty="0" smtClean="0"/>
              <a:t>Sie bekommen eine Liste per Post. Hier steht, was Sie selbst kaufen müssen.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Klassenkasse: </a:t>
            </a:r>
            <a:br>
              <a:rPr lang="de-DE" dirty="0" smtClean="0"/>
            </a:br>
            <a:r>
              <a:rPr lang="de-DE" dirty="0" smtClean="0"/>
              <a:t>Für jedes Kind wurden bislang 70€ eingesammelt.</a:t>
            </a:r>
            <a:br>
              <a:rPr lang="de-DE" dirty="0" smtClean="0"/>
            </a:br>
            <a:r>
              <a:rPr lang="de-DE" dirty="0" smtClean="0"/>
              <a:t>Das Geld ist für Ausflüge, Hefte, Arbeitshefte etc.</a:t>
            </a:r>
            <a:br>
              <a:rPr lang="de-DE" dirty="0" smtClean="0"/>
            </a:br>
            <a:r>
              <a:rPr lang="de-DE" dirty="0" smtClean="0"/>
              <a:t>ggf. wird der Beitrag dieses Jahr in allen Klassen erhöht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701233" y="187745"/>
            <a:ext cx="1177176" cy="1680322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2539" y="2862292"/>
            <a:ext cx="2643626" cy="232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56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sind wir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Petra Löhr – Schulleiterin (krank)</a:t>
            </a:r>
          </a:p>
          <a:p>
            <a:r>
              <a:rPr lang="de-DE" dirty="0" smtClean="0"/>
              <a:t>Valerie Lorenz – Konrektorin</a:t>
            </a:r>
          </a:p>
          <a:p>
            <a:r>
              <a:rPr lang="de-DE" dirty="0" smtClean="0"/>
              <a:t>Tatjana </a:t>
            </a:r>
            <a:r>
              <a:rPr lang="de-DE" dirty="0" err="1" smtClean="0"/>
              <a:t>Schepsen</a:t>
            </a:r>
            <a:r>
              <a:rPr lang="de-DE" dirty="0" smtClean="0"/>
              <a:t> – Ganztagskoordinatorin</a:t>
            </a:r>
          </a:p>
          <a:p>
            <a:r>
              <a:rPr lang="de-DE" dirty="0" smtClean="0"/>
              <a:t>Mona Abou </a:t>
            </a:r>
            <a:r>
              <a:rPr lang="de-DE" dirty="0" err="1" smtClean="0"/>
              <a:t>El-Nadar</a:t>
            </a:r>
            <a:r>
              <a:rPr lang="de-DE" dirty="0" smtClean="0"/>
              <a:t> – Teamleitung des städtischen Personals im Ganztag</a:t>
            </a:r>
          </a:p>
          <a:p>
            <a:r>
              <a:rPr lang="de-DE" dirty="0" err="1" smtClean="0"/>
              <a:t>Kübra</a:t>
            </a:r>
            <a:r>
              <a:rPr lang="de-DE" dirty="0" smtClean="0"/>
              <a:t> </a:t>
            </a:r>
            <a:r>
              <a:rPr lang="de-DE" dirty="0" err="1" smtClean="0"/>
              <a:t>Baskaya</a:t>
            </a:r>
            <a:r>
              <a:rPr lang="de-DE" dirty="0" smtClean="0"/>
              <a:t> – stellvertretende </a:t>
            </a:r>
            <a:r>
              <a:rPr lang="de-DE" dirty="0"/>
              <a:t>Teamleitung des städtischen Personals im Ganztag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463841" y="552925"/>
            <a:ext cx="1177176" cy="168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56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</a:t>
            </a:r>
            <a:r>
              <a:rPr lang="de-DE" dirty="0" smtClean="0"/>
              <a:t>.2 Einschulungsfeier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e-DE" dirty="0" smtClean="0"/>
              <a:t>27. August 2024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10 Uhr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Sporthalle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701233" y="187745"/>
            <a:ext cx="1177176" cy="168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84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</a:t>
            </a:r>
            <a:r>
              <a:rPr lang="de-DE" dirty="0" smtClean="0"/>
              <a:t>.3 Das können Sie noch tun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701233" y="187745"/>
            <a:ext cx="1177176" cy="1680322"/>
          </a:xfrm>
          <a:prstGeom prst="rect">
            <a:avLst/>
          </a:prstGeom>
        </p:spPr>
      </p:pic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504182133"/>
              </p:ext>
            </p:extLst>
          </p:nvPr>
        </p:nvGraphicFramePr>
        <p:xfrm>
          <a:off x="1715477" y="1335127"/>
          <a:ext cx="7437315" cy="4863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2901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Homepage</a:t>
            </a:r>
            <a:br>
              <a:rPr lang="de-DE" dirty="0" smtClean="0"/>
            </a:br>
            <a:r>
              <a:rPr lang="de-DE" sz="3200" dirty="0" smtClean="0"/>
              <a:t>www.grundschule-hasengrund.de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838200" y="4536831"/>
            <a:ext cx="10515600" cy="16401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dirty="0" smtClean="0"/>
              <a:t>Kalender mit zusätzlichen Informationen zu den einzelnen Terminen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Informationen zum Ganztag, dem Förderverein etc.</a:t>
            </a:r>
          </a:p>
          <a:p>
            <a:pPr marL="0" indent="0">
              <a:lnSpc>
                <a:spcPct val="150000"/>
              </a:lnSpc>
              <a:buNone/>
            </a:pPr>
            <a:endParaRPr lang="de-DE" dirty="0" smtClean="0"/>
          </a:p>
          <a:p>
            <a:pPr>
              <a:lnSpc>
                <a:spcPct val="150000"/>
              </a:lnSpc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701233" y="187745"/>
            <a:ext cx="1177176" cy="1680322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040" y="1967149"/>
            <a:ext cx="11217369" cy="229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65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833"/>
          <p:cNvGrpSpPr/>
          <p:nvPr/>
        </p:nvGrpSpPr>
        <p:grpSpPr>
          <a:xfrm>
            <a:off x="1283848" y="1688124"/>
            <a:ext cx="3429000" cy="3429000"/>
            <a:chOff x="0" y="0"/>
            <a:chExt cx="3429000" cy="3429000"/>
          </a:xfrm>
        </p:grpSpPr>
        <p:sp>
          <p:nvSpPr>
            <p:cNvPr id="5" name="Shape 919"/>
            <p:cNvSpPr/>
            <p:nvPr/>
          </p:nvSpPr>
          <p:spPr>
            <a:xfrm>
              <a:off x="0" y="0"/>
              <a:ext cx="3429000" cy="3429000"/>
            </a:xfrm>
            <a:custGeom>
              <a:avLst/>
              <a:gdLst/>
              <a:ahLst/>
              <a:cxnLst/>
              <a:rect l="0" t="0" r="0" b="0"/>
              <a:pathLst>
                <a:path w="3429000" h="3429000">
                  <a:moveTo>
                    <a:pt x="1714500" y="0"/>
                  </a:moveTo>
                  <a:cubicBezTo>
                    <a:pt x="2661412" y="0"/>
                    <a:pt x="3429000" y="767588"/>
                    <a:pt x="3429000" y="1714500"/>
                  </a:cubicBezTo>
                  <a:cubicBezTo>
                    <a:pt x="3429000" y="2661412"/>
                    <a:pt x="2661412" y="3429000"/>
                    <a:pt x="1714500" y="3429000"/>
                  </a:cubicBezTo>
                  <a:cubicBezTo>
                    <a:pt x="767588" y="3429000"/>
                    <a:pt x="0" y="2661412"/>
                    <a:pt x="0" y="1714500"/>
                  </a:cubicBezTo>
                  <a:cubicBezTo>
                    <a:pt x="0" y="767588"/>
                    <a:pt x="767588" y="0"/>
                    <a:pt x="1714500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6ECE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de-DE"/>
            </a:p>
          </p:txBody>
        </p:sp>
        <p:pic>
          <p:nvPicPr>
            <p:cNvPr id="6" name="Picture 92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926592" y="490728"/>
              <a:ext cx="1574292" cy="2243328"/>
            </a:xfrm>
            <a:prstGeom prst="rect">
              <a:avLst/>
            </a:prstGeom>
          </p:spPr>
        </p:pic>
      </p:grpSp>
      <p:sp>
        <p:nvSpPr>
          <p:cNvPr id="7" name="Rechteck 6"/>
          <p:cNvSpPr/>
          <p:nvPr/>
        </p:nvSpPr>
        <p:spPr>
          <a:xfrm>
            <a:off x="5217458" y="2515686"/>
            <a:ext cx="66127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4800" dirty="0" smtClean="0"/>
              <a:t>Haben Sie Fragen </a:t>
            </a:r>
          </a:p>
          <a:p>
            <a:r>
              <a:rPr lang="de-DE" sz="4800" dirty="0" smtClean="0"/>
              <a:t>oder Anmerkungen?</a:t>
            </a:r>
            <a:endParaRPr lang="de-DE" sz="480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701233" y="187745"/>
            <a:ext cx="1177176" cy="168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17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8379071" y="219339"/>
            <a:ext cx="3587262" cy="5120523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465993" y="886774"/>
            <a:ext cx="797462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Freuen Sie sich gemeinsam mit Ihrem Kind auf die Schule!</a:t>
            </a:r>
          </a:p>
          <a:p>
            <a:endParaRPr lang="de-DE" sz="4000" dirty="0"/>
          </a:p>
          <a:p>
            <a:r>
              <a:rPr lang="de-DE" sz="4000" dirty="0" smtClean="0"/>
              <a:t>Wir freuen uns auf Sie und Ihr Kind!</a:t>
            </a:r>
          </a:p>
          <a:p>
            <a:endParaRPr lang="de-DE" sz="4000" dirty="0"/>
          </a:p>
          <a:p>
            <a:r>
              <a:rPr lang="de-DE" sz="4000" dirty="0" smtClean="0"/>
              <a:t>Vielen Dank für Ihre Aufmerksamkeit!</a:t>
            </a:r>
            <a:endParaRPr lang="de-DE" sz="4000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27538" y="488266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014868" y="5057339"/>
            <a:ext cx="4758034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kumimoji="0" lang="de-DE" altLang="de-DE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kumimoji="0" lang="de-DE" altLang="de-DE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Grundschule Hasengrund</a:t>
            </a:r>
          </a:p>
          <a:p>
            <a:pPr lvl="0" algn="r"/>
            <a:r>
              <a:rPr lang="de-DE" altLang="de-DE" sz="1100" dirty="0"/>
              <a:t>Im Hasengrund 100 65428 Rüsselsheim</a:t>
            </a:r>
          </a:p>
          <a:p>
            <a:pPr lvl="0" algn="r"/>
            <a:r>
              <a:rPr lang="de-DE" altLang="de-DE" sz="1100" dirty="0"/>
              <a:t>Tel.: 06142 – 833190</a:t>
            </a:r>
          </a:p>
          <a:p>
            <a:pPr lvl="0" algn="r"/>
            <a:r>
              <a:rPr lang="de-DE" altLang="de-DE" sz="1100" dirty="0"/>
              <a:t>Fax: 06142 – 8331915</a:t>
            </a:r>
          </a:p>
          <a:p>
            <a:pPr lvl="0" algn="r"/>
            <a:r>
              <a:rPr lang="de-DE" altLang="de-DE" sz="1100" dirty="0"/>
              <a:t>E-Mail: poststelle@hasengrund.ruesselsheim.schulverwaltung.hessen.de</a:t>
            </a:r>
          </a:p>
          <a:p>
            <a:pPr lvl="0" algn="r"/>
            <a:r>
              <a:rPr lang="de-DE" altLang="de-DE" sz="1100" dirty="0"/>
              <a:t>Homepage: www.grundschule-hasengrund.de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87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 smtClean="0"/>
              <a:t>Allgemeine Informationen zur Schule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Jahrgangsgemischte Schuleingangsstufe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Eltern in der Schule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Ganztag an der Grundschule Hasengrund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Start in das erste Schuljahr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463841" y="552925"/>
            <a:ext cx="1177176" cy="168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76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Allgemeine </a:t>
            </a:r>
            <a:r>
              <a:rPr lang="de-DE" dirty="0"/>
              <a:t>Informationen zur </a:t>
            </a:r>
            <a:r>
              <a:rPr lang="de-DE" dirty="0" smtClean="0"/>
              <a:t>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Grundschule </a:t>
            </a:r>
            <a:r>
              <a:rPr lang="de-DE" dirty="0"/>
              <a:t>mit Flexiblem </a:t>
            </a:r>
            <a:r>
              <a:rPr lang="de-DE" dirty="0" smtClean="0"/>
              <a:t>Schulanfang</a:t>
            </a:r>
          </a:p>
          <a:p>
            <a:r>
              <a:rPr lang="de-DE" dirty="0" smtClean="0"/>
              <a:t>verlässliche </a:t>
            </a:r>
            <a:r>
              <a:rPr lang="de-DE" dirty="0"/>
              <a:t>Schulzeiten von  </a:t>
            </a:r>
            <a:r>
              <a:rPr lang="de-DE" dirty="0" smtClean="0"/>
              <a:t>7:45-12:00 </a:t>
            </a:r>
            <a:r>
              <a:rPr lang="de-DE" dirty="0"/>
              <a:t>Uhr in Klasse 1 und 2</a:t>
            </a:r>
          </a:p>
          <a:p>
            <a:r>
              <a:rPr lang="de-DE" dirty="0" smtClean="0"/>
              <a:t>Im Pakt </a:t>
            </a:r>
            <a:r>
              <a:rPr lang="de-DE" dirty="0"/>
              <a:t>für den </a:t>
            </a:r>
            <a:r>
              <a:rPr lang="de-DE" dirty="0" smtClean="0"/>
              <a:t>Ganztag </a:t>
            </a:r>
            <a:r>
              <a:rPr lang="de-DE" dirty="0"/>
              <a:t>seit dem Schuljahr 21/22	 </a:t>
            </a:r>
          </a:p>
          <a:p>
            <a:r>
              <a:rPr lang="de-DE" dirty="0" smtClean="0"/>
              <a:t>7 </a:t>
            </a:r>
            <a:r>
              <a:rPr lang="de-DE" dirty="0"/>
              <a:t>Klassen 1/2  </a:t>
            </a:r>
          </a:p>
          <a:p>
            <a:r>
              <a:rPr lang="de-DE" dirty="0" smtClean="0"/>
              <a:t>Drei </a:t>
            </a:r>
            <a:r>
              <a:rPr lang="de-DE" dirty="0"/>
              <a:t>3. und drei 4. Klassen</a:t>
            </a:r>
          </a:p>
          <a:p>
            <a:r>
              <a:rPr lang="de-DE" dirty="0" smtClean="0"/>
              <a:t>2 </a:t>
            </a:r>
            <a:r>
              <a:rPr lang="de-DE" dirty="0"/>
              <a:t>Intensivklassen</a:t>
            </a:r>
          </a:p>
          <a:p>
            <a:r>
              <a:rPr lang="de-DE" dirty="0" smtClean="0"/>
              <a:t>Vorlaufkurse</a:t>
            </a:r>
            <a:endParaRPr lang="de-DE" dirty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463841" y="552925"/>
            <a:ext cx="1177176" cy="168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41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1.1 Unser Leitbild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463841" y="552925"/>
            <a:ext cx="1177176" cy="1680322"/>
          </a:xfrm>
          <a:prstGeom prst="rect">
            <a:avLst/>
          </a:prstGeom>
        </p:spPr>
      </p:pic>
      <p:sp>
        <p:nvSpPr>
          <p:cNvPr id="5" name="Abgerundetes Rechteck 4"/>
          <p:cNvSpPr/>
          <p:nvPr/>
        </p:nvSpPr>
        <p:spPr>
          <a:xfrm>
            <a:off x="838200" y="2233247"/>
            <a:ext cx="9074656" cy="364001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3600" dirty="0">
                <a:solidFill>
                  <a:schemeClr val="tx1"/>
                </a:solidFill>
              </a:rPr>
              <a:t>Die Grundschule Hasengrund ist eine Schule für alle, in der Lernende, Lehrkräfte und Eltern Toleranz und Vielfalt als Chance sehen.</a:t>
            </a:r>
          </a:p>
        </p:txBody>
      </p:sp>
    </p:spTree>
    <p:extLst>
      <p:ext uri="{BB962C8B-B14F-4D97-AF65-F5344CB8AC3E}">
        <p14:creationId xmlns:p14="http://schemas.microsoft.com/office/powerpoint/2010/main" val="37753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1.2 Unser Team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463841" y="552925"/>
            <a:ext cx="1177176" cy="1680322"/>
          </a:xfrm>
          <a:prstGeom prst="rect">
            <a:avLst/>
          </a:prstGeom>
        </p:spPr>
      </p:pic>
      <p:sp>
        <p:nvSpPr>
          <p:cNvPr id="5" name="Abgerundetes Rechteck 4"/>
          <p:cNvSpPr/>
          <p:nvPr/>
        </p:nvSpPr>
        <p:spPr>
          <a:xfrm>
            <a:off x="1269024" y="1820063"/>
            <a:ext cx="2520462" cy="8263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3600" dirty="0" smtClean="0">
                <a:solidFill>
                  <a:schemeClr val="tx1"/>
                </a:solidFill>
              </a:rPr>
              <a:t>Lehrkräfte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7435364" y="2531253"/>
            <a:ext cx="4205653" cy="8263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3600" dirty="0" smtClean="0">
                <a:solidFill>
                  <a:schemeClr val="tx1"/>
                </a:solidFill>
              </a:rPr>
              <a:t>Sozialpädagoginnen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161694" y="2631024"/>
            <a:ext cx="2901461" cy="8263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3600" dirty="0" smtClean="0">
                <a:solidFill>
                  <a:schemeClr val="tx1"/>
                </a:solidFill>
              </a:rPr>
              <a:t>Referendarin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587012" y="3669313"/>
            <a:ext cx="4404947" cy="8263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3600" dirty="0" smtClean="0">
                <a:solidFill>
                  <a:schemeClr val="tx1"/>
                </a:solidFill>
              </a:rPr>
              <a:t>Förderschullehrkräfte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5679829" y="666805"/>
            <a:ext cx="2998176" cy="122139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>
                <a:solidFill>
                  <a:schemeClr val="tx1"/>
                </a:solidFill>
              </a:rPr>
              <a:t>Erzieherinnen und Erzieher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225062" y="4707603"/>
            <a:ext cx="4454767" cy="8263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3600" dirty="0" smtClean="0">
                <a:solidFill>
                  <a:schemeClr val="tx1"/>
                </a:solidFill>
              </a:rPr>
              <a:t>Ext. Ganztagspersonal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6280170" y="4100441"/>
            <a:ext cx="4205653" cy="8263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3600" dirty="0" smtClean="0">
                <a:solidFill>
                  <a:schemeClr val="tx1"/>
                </a:solidFill>
              </a:rPr>
              <a:t>Schulsozialarbeiterin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5679829" y="5691297"/>
            <a:ext cx="2391508" cy="8263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3600" dirty="0" smtClean="0">
                <a:solidFill>
                  <a:schemeClr val="tx1"/>
                </a:solidFill>
              </a:rPr>
              <a:t>Sekretärin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8765933" y="5256445"/>
            <a:ext cx="2875084" cy="8263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3600" dirty="0" smtClean="0">
                <a:solidFill>
                  <a:schemeClr val="tx1"/>
                </a:solidFill>
              </a:rPr>
              <a:t>Hausmeister</a:t>
            </a:r>
            <a:endParaRPr lang="de-DE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6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Jahrgangsgemischte Schuleingangsstufe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701233" y="187745"/>
            <a:ext cx="1177176" cy="1680322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592" y="2175248"/>
            <a:ext cx="4286250" cy="3419475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5722242" y="1586713"/>
            <a:ext cx="632908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Jedes Kind bringt unterschiedliche Voraussetzungen und Vorerfahrungen mit. </a:t>
            </a:r>
          </a:p>
          <a:p>
            <a:endParaRPr lang="de-DE" sz="2400" dirty="0"/>
          </a:p>
          <a:p>
            <a:r>
              <a:rPr lang="de-DE" sz="2400" dirty="0" smtClean="0"/>
              <a:t>Die gleiche Aufgabe für alle: </a:t>
            </a:r>
          </a:p>
          <a:p>
            <a:r>
              <a:rPr lang="de-DE" sz="2400" dirty="0" smtClean="0"/>
              <a:t>Klettere auf den höchsten Baum! </a:t>
            </a:r>
          </a:p>
          <a:p>
            <a:r>
              <a:rPr lang="de-DE" sz="2400" dirty="0" smtClean="0"/>
              <a:t>Ist das gerecht?</a:t>
            </a:r>
          </a:p>
          <a:p>
            <a:endParaRPr lang="de-DE" sz="2400" dirty="0"/>
          </a:p>
          <a:p>
            <a:r>
              <a:rPr lang="de-DE" sz="2400" dirty="0"/>
              <a:t>Ziel: </a:t>
            </a:r>
            <a:endParaRPr lang="de-DE" sz="2400" dirty="0" smtClean="0"/>
          </a:p>
          <a:p>
            <a:r>
              <a:rPr lang="de-DE" sz="2400" dirty="0" smtClean="0"/>
              <a:t>Alle </a:t>
            </a:r>
            <a:r>
              <a:rPr lang="de-DE" sz="2400" dirty="0"/>
              <a:t>Kinder sollen am Ende der Schuleingangsstufe die Ziele des 2. Schuljahres erreicht haben.</a:t>
            </a:r>
          </a:p>
          <a:p>
            <a:endParaRPr lang="de-DE" sz="2400" dirty="0" smtClean="0"/>
          </a:p>
          <a:p>
            <a:r>
              <a:rPr lang="de-DE" sz="2400" dirty="0" smtClean="0"/>
              <a:t>Wie kommen wir dorthin?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46510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Jahrgangsgemischte Schuleingangsstufe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701233" y="187745"/>
            <a:ext cx="1177176" cy="1680322"/>
          </a:xfrm>
          <a:prstGeom prst="rect">
            <a:avLst/>
          </a:prstGeom>
        </p:spPr>
      </p:pic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2417061649"/>
              </p:ext>
            </p:extLst>
          </p:nvPr>
        </p:nvGraphicFramePr>
        <p:xfrm>
          <a:off x="5684601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838199" y="1897342"/>
            <a:ext cx="5831541" cy="171543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 smtClean="0"/>
              <a:t>Die Klassen sind jahrgangsgemischt.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3" name="Geschweifte Klammer links 12"/>
          <p:cNvSpPr/>
          <p:nvPr/>
        </p:nvSpPr>
        <p:spPr>
          <a:xfrm>
            <a:off x="6348046" y="2073920"/>
            <a:ext cx="1116624" cy="4400848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4011640" y="3804227"/>
            <a:ext cx="265810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800" dirty="0"/>
              <a:t>Eine </a:t>
            </a:r>
            <a:r>
              <a:rPr lang="de-DE" sz="2800" dirty="0" smtClean="0"/>
              <a:t>Klasse</a:t>
            </a:r>
            <a:br>
              <a:rPr lang="de-DE" sz="2800" dirty="0" smtClean="0"/>
            </a:br>
            <a:r>
              <a:rPr lang="de-DE" sz="2800" dirty="0" smtClean="0"/>
              <a:t>z.B</a:t>
            </a:r>
            <a:r>
              <a:rPr lang="de-DE" sz="2800" dirty="0"/>
              <a:t>. 1/2a, 1/2b …</a:t>
            </a:r>
          </a:p>
        </p:txBody>
      </p:sp>
    </p:spTree>
    <p:extLst>
      <p:ext uri="{BB962C8B-B14F-4D97-AF65-F5344CB8AC3E}">
        <p14:creationId xmlns:p14="http://schemas.microsoft.com/office/powerpoint/2010/main" val="394584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Jahrgangsgemischte Schuleingangsstufe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0" r="15863"/>
          <a:stretch/>
        </p:blipFill>
        <p:spPr>
          <a:xfrm>
            <a:off x="10701233" y="187745"/>
            <a:ext cx="1177176" cy="1680322"/>
          </a:xfrm>
          <a:prstGeom prst="rect">
            <a:avLst/>
          </a:prstGeom>
        </p:spPr>
      </p:pic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838200" y="1775061"/>
            <a:ext cx="10636625" cy="171543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 smtClean="0"/>
              <a:t>In manchen Stunden kann man immer gut zusammenarbeiten, z.B. </a:t>
            </a:r>
            <a:endParaRPr lang="de-DE" dirty="0"/>
          </a:p>
          <a:p>
            <a:endParaRPr lang="de-DE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1989373" y="2700634"/>
            <a:ext cx="1596808" cy="1835412"/>
            <a:chOff x="3998008" y="3012"/>
            <a:chExt cx="1596808" cy="1835412"/>
          </a:xfrm>
        </p:grpSpPr>
        <p:sp>
          <p:nvSpPr>
            <p:cNvPr id="24" name="Sechseck 23"/>
            <p:cNvSpPr/>
            <p:nvPr/>
          </p:nvSpPr>
          <p:spPr>
            <a:xfrm rot="5400000">
              <a:off x="3878706" y="122314"/>
              <a:ext cx="1835412" cy="159680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Sechseck 4"/>
            <p:cNvSpPr txBox="1"/>
            <p:nvPr/>
          </p:nvSpPr>
          <p:spPr>
            <a:xfrm>
              <a:off x="4246844" y="289030"/>
              <a:ext cx="1099136" cy="12633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kern="1200" dirty="0" smtClean="0"/>
                <a:t>Sach-unterricht</a:t>
              </a:r>
              <a:endParaRPr lang="de-DE" sz="2800" kern="1200" dirty="0"/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3674192" y="2700634"/>
            <a:ext cx="1596808" cy="1835412"/>
            <a:chOff x="5880247" y="-1"/>
            <a:chExt cx="1596808" cy="1835412"/>
          </a:xfrm>
        </p:grpSpPr>
        <p:sp>
          <p:nvSpPr>
            <p:cNvPr id="22" name="Sechseck 21"/>
            <p:cNvSpPr/>
            <p:nvPr/>
          </p:nvSpPr>
          <p:spPr>
            <a:xfrm rot="5400000">
              <a:off x="5760945" y="119301"/>
              <a:ext cx="1835412" cy="159680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8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8000"/>
              </a:schemeClr>
            </a:effectRef>
            <a:fontRef idx="minor">
              <a:schemeClr val="lt1"/>
            </a:fontRef>
          </p:style>
        </p:sp>
        <p:sp>
          <p:nvSpPr>
            <p:cNvPr id="23" name="Sechseck 6"/>
            <p:cNvSpPr txBox="1"/>
            <p:nvPr/>
          </p:nvSpPr>
          <p:spPr>
            <a:xfrm>
              <a:off x="6129083" y="286017"/>
              <a:ext cx="1099136" cy="12633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kern="1200" dirty="0"/>
                <a:t>Sport</a:t>
              </a: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5371793" y="2700634"/>
            <a:ext cx="1596808" cy="1835412"/>
            <a:chOff x="3132428" y="1560910"/>
            <a:chExt cx="1596808" cy="1835412"/>
          </a:xfrm>
        </p:grpSpPr>
        <p:sp>
          <p:nvSpPr>
            <p:cNvPr id="20" name="Sechseck 19"/>
            <p:cNvSpPr/>
            <p:nvPr/>
          </p:nvSpPr>
          <p:spPr>
            <a:xfrm rot="5400000">
              <a:off x="3013126" y="1680212"/>
              <a:ext cx="1835412" cy="159680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16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16000"/>
              </a:schemeClr>
            </a:effectRef>
            <a:fontRef idx="minor">
              <a:schemeClr val="lt1"/>
            </a:fontRef>
          </p:style>
        </p:sp>
        <p:sp>
          <p:nvSpPr>
            <p:cNvPr id="21" name="Sechseck 8"/>
            <p:cNvSpPr txBox="1"/>
            <p:nvPr/>
          </p:nvSpPr>
          <p:spPr>
            <a:xfrm>
              <a:off x="3381264" y="1846928"/>
              <a:ext cx="1099136" cy="12633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kern="1200" dirty="0" smtClean="0"/>
                <a:t>Reli-</a:t>
              </a:r>
              <a:r>
                <a:rPr lang="de-DE" sz="2800" kern="1200" dirty="0" err="1" smtClean="0"/>
                <a:t>gion</a:t>
              </a:r>
              <a:endParaRPr lang="de-DE" sz="2800" kern="1200" dirty="0"/>
            </a:p>
          </p:txBody>
        </p:sp>
      </p:grpSp>
      <p:grpSp>
        <p:nvGrpSpPr>
          <p:cNvPr id="10" name="Gruppieren 9"/>
          <p:cNvGrpSpPr/>
          <p:nvPr/>
        </p:nvGrpSpPr>
        <p:grpSpPr>
          <a:xfrm>
            <a:off x="7068607" y="2685599"/>
            <a:ext cx="1596808" cy="1835412"/>
            <a:chOff x="4897205" y="1560910"/>
            <a:chExt cx="1596808" cy="1835412"/>
          </a:xfrm>
        </p:grpSpPr>
        <p:sp>
          <p:nvSpPr>
            <p:cNvPr id="18" name="Sechseck 17"/>
            <p:cNvSpPr/>
            <p:nvPr/>
          </p:nvSpPr>
          <p:spPr>
            <a:xfrm rot="5400000">
              <a:off x="4777903" y="1680212"/>
              <a:ext cx="1835412" cy="159680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24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24000"/>
              </a:schemeClr>
            </a:effectRef>
            <a:fontRef idx="minor">
              <a:schemeClr val="lt1"/>
            </a:fontRef>
          </p:style>
        </p:sp>
        <p:sp>
          <p:nvSpPr>
            <p:cNvPr id="19" name="Sechseck 10"/>
            <p:cNvSpPr txBox="1"/>
            <p:nvPr/>
          </p:nvSpPr>
          <p:spPr>
            <a:xfrm>
              <a:off x="5146041" y="1846928"/>
              <a:ext cx="1099136" cy="12633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kern="1200" dirty="0"/>
                <a:t>Ethik</a:t>
              </a: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10442791" y="2685599"/>
            <a:ext cx="1596808" cy="1835412"/>
            <a:chOff x="3998008" y="3118808"/>
            <a:chExt cx="1596808" cy="1835412"/>
          </a:xfrm>
        </p:grpSpPr>
        <p:sp>
          <p:nvSpPr>
            <p:cNvPr id="16" name="Sechseck 15"/>
            <p:cNvSpPr/>
            <p:nvPr/>
          </p:nvSpPr>
          <p:spPr>
            <a:xfrm rot="5400000">
              <a:off x="3878706" y="3238110"/>
              <a:ext cx="1835412" cy="159680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32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32000"/>
              </a:schemeClr>
            </a:effectRef>
            <a:fontRef idx="minor">
              <a:schemeClr val="lt1"/>
            </a:fontRef>
          </p:style>
        </p:sp>
        <p:sp>
          <p:nvSpPr>
            <p:cNvPr id="17" name="Sechseck 12"/>
            <p:cNvSpPr txBox="1"/>
            <p:nvPr/>
          </p:nvSpPr>
          <p:spPr>
            <a:xfrm>
              <a:off x="4246844" y="3404826"/>
              <a:ext cx="1099136" cy="12633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kern="1200" dirty="0"/>
                <a:t>Musik</a:t>
              </a: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8765421" y="2689412"/>
            <a:ext cx="1596808" cy="1835412"/>
            <a:chOff x="2273454" y="3118808"/>
            <a:chExt cx="1596808" cy="1835412"/>
          </a:xfrm>
        </p:grpSpPr>
        <p:sp>
          <p:nvSpPr>
            <p:cNvPr id="14" name="Sechseck 13"/>
            <p:cNvSpPr/>
            <p:nvPr/>
          </p:nvSpPr>
          <p:spPr>
            <a:xfrm rot="5400000">
              <a:off x="2154152" y="3238110"/>
              <a:ext cx="1835412" cy="159680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</p:sp>
        <p:sp>
          <p:nvSpPr>
            <p:cNvPr id="15" name="Sechseck 14"/>
            <p:cNvSpPr txBox="1"/>
            <p:nvPr/>
          </p:nvSpPr>
          <p:spPr>
            <a:xfrm>
              <a:off x="2522290" y="3404826"/>
              <a:ext cx="1099136" cy="12633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kern="1200" dirty="0"/>
                <a:t>Kunst</a:t>
              </a:r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280564" y="2720166"/>
            <a:ext cx="1596808" cy="1835412"/>
            <a:chOff x="5880247" y="-1"/>
            <a:chExt cx="1596808" cy="1835412"/>
          </a:xfrm>
        </p:grpSpPr>
        <p:sp>
          <p:nvSpPr>
            <p:cNvPr id="27" name="Sechseck 26"/>
            <p:cNvSpPr/>
            <p:nvPr/>
          </p:nvSpPr>
          <p:spPr>
            <a:xfrm rot="5400000">
              <a:off x="5760945" y="119301"/>
              <a:ext cx="1835412" cy="1596808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8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8000"/>
              </a:schemeClr>
            </a:effectRef>
            <a:fontRef idx="minor">
              <a:schemeClr val="lt1"/>
            </a:fontRef>
          </p:style>
        </p:sp>
        <p:sp>
          <p:nvSpPr>
            <p:cNvPr id="28" name="Sechseck 4"/>
            <p:cNvSpPr txBox="1"/>
            <p:nvPr/>
          </p:nvSpPr>
          <p:spPr>
            <a:xfrm>
              <a:off x="6129083" y="286017"/>
              <a:ext cx="1209968" cy="12633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kern="1200" dirty="0"/>
                <a:t>Morgen-kreis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386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1221</Words>
  <Application>Microsoft Office PowerPoint</Application>
  <PresentationFormat>Breitbild</PresentationFormat>
  <Paragraphs>319</Paragraphs>
  <Slides>24</Slides>
  <Notes>24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0" baseType="lpstr">
      <vt:lpstr>Arial</vt:lpstr>
      <vt:lpstr>Arial Nova</vt:lpstr>
      <vt:lpstr>Calibri</vt:lpstr>
      <vt:lpstr>Calibri Light</vt:lpstr>
      <vt:lpstr>Times New Roman</vt:lpstr>
      <vt:lpstr>Office</vt:lpstr>
      <vt:lpstr>Elterninformationsabend</vt:lpstr>
      <vt:lpstr>Das sind wir</vt:lpstr>
      <vt:lpstr>Ablauf</vt:lpstr>
      <vt:lpstr>1. Allgemeine Informationen zur Schule</vt:lpstr>
      <vt:lpstr>1.1 Unser Leitbild</vt:lpstr>
      <vt:lpstr>1.2 Unser Team</vt:lpstr>
      <vt:lpstr>2. Jahrgangsgemischte Schuleingangsstufe</vt:lpstr>
      <vt:lpstr>2. Jahrgangsgemischte Schuleingangsstufe</vt:lpstr>
      <vt:lpstr>2. Jahrgangsgemischte Schuleingangsstufe</vt:lpstr>
      <vt:lpstr>2. Jahrgangsgemischte Schuleingangsstufe</vt:lpstr>
      <vt:lpstr>2. Jahrgangsgemischte Schuleingangsstufe</vt:lpstr>
      <vt:lpstr>2.1 Verweilen in der Schuleingangsstufe</vt:lpstr>
      <vt:lpstr>2.1 Verweilen in der Schuleingangsstufe</vt:lpstr>
      <vt:lpstr>3. Eltern in der Schule</vt:lpstr>
      <vt:lpstr>4.1 Tagesablauf</vt:lpstr>
      <vt:lpstr>4.2 AG-Angebote</vt:lpstr>
      <vt:lpstr>4.3 Monatliche Gebühren</vt:lpstr>
      <vt:lpstr>4.4 Sondersituation im Schuljahr 2024/25</vt:lpstr>
      <vt:lpstr>5. Start in das erste Schuljahr 5.1 Materialien</vt:lpstr>
      <vt:lpstr>5.2 Einschulungsfeier</vt:lpstr>
      <vt:lpstr>5.3 Das können Sie noch tun</vt:lpstr>
      <vt:lpstr>Homepage www.grundschule-hasengrund.de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Elterninformationsabend</dc:title>
  <dc:creator>Lorenz</dc:creator>
  <cp:lastModifiedBy>Lorenz</cp:lastModifiedBy>
  <cp:revision>28</cp:revision>
  <cp:lastPrinted>2024-06-24T12:30:40Z</cp:lastPrinted>
  <dcterms:created xsi:type="dcterms:W3CDTF">2024-06-04T10:52:55Z</dcterms:created>
  <dcterms:modified xsi:type="dcterms:W3CDTF">2024-06-24T12:40:26Z</dcterms:modified>
</cp:coreProperties>
</file>